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690" r:id="rId3"/>
    <p:sldId id="689" r:id="rId4"/>
    <p:sldId id="415" r:id="rId5"/>
    <p:sldId id="704" r:id="rId6"/>
    <p:sldId id="709" r:id="rId7"/>
    <p:sldId id="694" r:id="rId8"/>
    <p:sldId id="706" r:id="rId9"/>
    <p:sldId id="702" r:id="rId10"/>
    <p:sldId id="699" r:id="rId11"/>
    <p:sldId id="708" r:id="rId12"/>
    <p:sldId id="661" r:id="rId13"/>
    <p:sldId id="281" r:id="rId14"/>
  </p:sldIdLst>
  <p:sldSz cx="9144000" cy="6858000" type="screen4x3"/>
  <p:notesSz cx="9305925" cy="7019925"/>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06C55927-9C59-42A4-BA65-E3F88176AC20}">
          <p14:sldIdLst>
            <p14:sldId id="256"/>
            <p14:sldId id="690"/>
            <p14:sldId id="689"/>
            <p14:sldId id="415"/>
            <p14:sldId id="704"/>
            <p14:sldId id="709"/>
            <p14:sldId id="694"/>
            <p14:sldId id="706"/>
            <p14:sldId id="702"/>
            <p14:sldId id="699"/>
            <p14:sldId id="708"/>
            <p14:sldId id="661"/>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CC9900"/>
    <a:srgbClr val="008000"/>
    <a:srgbClr val="B4DE86"/>
    <a:srgbClr val="CCCC00"/>
    <a:srgbClr val="ED7D31"/>
    <a:srgbClr val="00B05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9" autoAdjust="0"/>
    <p:restoredTop sz="93182"/>
  </p:normalViewPr>
  <p:slideViewPr>
    <p:cSldViewPr>
      <p:cViewPr varScale="1">
        <p:scale>
          <a:sx n="96" d="100"/>
          <a:sy n="96" d="100"/>
        </p:scale>
        <p:origin x="1168"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8" d="100"/>
          <a:sy n="98" d="100"/>
        </p:scale>
        <p:origin x="16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410" cy="351237"/>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sz="quarter" idx="1"/>
          </p:nvPr>
        </p:nvSpPr>
        <p:spPr>
          <a:xfrm>
            <a:off x="5270409" y="0"/>
            <a:ext cx="4033410" cy="351237"/>
          </a:xfrm>
          <a:prstGeom prst="rect">
            <a:avLst/>
          </a:prstGeom>
        </p:spPr>
        <p:txBody>
          <a:bodyPr vert="horz" lIns="91541" tIns="45770" rIns="91541" bIns="45770" rtlCol="0"/>
          <a:lstStyle>
            <a:lvl1pPr algn="r">
              <a:defRPr sz="1200"/>
            </a:lvl1pPr>
          </a:lstStyle>
          <a:p>
            <a:r>
              <a:rPr lang="en-US" dirty="0"/>
              <a:t>11/24/2015</a:t>
            </a:r>
          </a:p>
        </p:txBody>
      </p:sp>
      <p:sp>
        <p:nvSpPr>
          <p:cNvPr id="4" name="Footer Placeholder 3"/>
          <p:cNvSpPr>
            <a:spLocks noGrp="1"/>
          </p:cNvSpPr>
          <p:nvPr>
            <p:ph type="ftr" sz="quarter" idx="2"/>
          </p:nvPr>
        </p:nvSpPr>
        <p:spPr>
          <a:xfrm>
            <a:off x="1" y="6667490"/>
            <a:ext cx="4033410" cy="351237"/>
          </a:xfrm>
          <a:prstGeom prst="rect">
            <a:avLst/>
          </a:prstGeom>
        </p:spPr>
        <p:txBody>
          <a:bodyPr vert="horz" lIns="91541" tIns="45770" rIns="91541" bIns="457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0409" y="6667490"/>
            <a:ext cx="4033410" cy="351237"/>
          </a:xfrm>
          <a:prstGeom prst="rect">
            <a:avLst/>
          </a:prstGeom>
        </p:spPr>
        <p:txBody>
          <a:bodyPr vert="horz" lIns="91541" tIns="45770" rIns="91541" bIns="45770" rtlCol="0" anchor="b"/>
          <a:lstStyle>
            <a:lvl1pPr algn="r">
              <a:defRPr sz="1200"/>
            </a:lvl1pPr>
          </a:lstStyle>
          <a:p>
            <a:fld id="{3A7540DE-5CD5-4DA3-BD4D-71C9519CC003}" type="slidenum">
              <a:rPr lang="en-US" smtClean="0"/>
              <a:t>‹#›</a:t>
            </a:fld>
            <a:endParaRPr lang="en-US" dirty="0"/>
          </a:p>
        </p:txBody>
      </p:sp>
    </p:spTree>
    <p:extLst>
      <p:ext uri="{BB962C8B-B14F-4D97-AF65-F5344CB8AC3E}">
        <p14:creationId xmlns:p14="http://schemas.microsoft.com/office/powerpoint/2010/main" val="134744944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410" cy="351237"/>
          </a:xfrm>
          <a:prstGeom prst="rect">
            <a:avLst/>
          </a:prstGeom>
        </p:spPr>
        <p:txBody>
          <a:bodyPr vert="horz" lIns="91541" tIns="45770" rIns="91541" bIns="45770" rtlCol="0"/>
          <a:lstStyle>
            <a:lvl1pPr algn="l">
              <a:defRPr sz="1200" smtClean="0">
                <a:latin typeface="Arial" pitchFamily="34" charset="0"/>
                <a:cs typeface="Arial" pitchFamily="34" charset="0"/>
              </a:defRPr>
            </a:lvl1pPr>
          </a:lstStyle>
          <a:p>
            <a:pPr>
              <a:defRPr/>
            </a:pPr>
            <a:endParaRPr lang="en-US" dirty="0"/>
          </a:p>
        </p:txBody>
      </p:sp>
      <p:sp>
        <p:nvSpPr>
          <p:cNvPr id="3" name="Date Placeholder 2"/>
          <p:cNvSpPr>
            <a:spLocks noGrp="1"/>
          </p:cNvSpPr>
          <p:nvPr>
            <p:ph type="dt" idx="1"/>
          </p:nvPr>
        </p:nvSpPr>
        <p:spPr>
          <a:xfrm>
            <a:off x="5270409" y="0"/>
            <a:ext cx="4033410" cy="351237"/>
          </a:xfrm>
          <a:prstGeom prst="rect">
            <a:avLst/>
          </a:prstGeom>
        </p:spPr>
        <p:txBody>
          <a:bodyPr vert="horz" lIns="91541" tIns="45770" rIns="91541" bIns="45770" rtlCol="0"/>
          <a:lstStyle>
            <a:lvl1pPr algn="r">
              <a:defRPr sz="1200" smtClean="0">
                <a:latin typeface="Arial" pitchFamily="34" charset="0"/>
                <a:cs typeface="Arial" pitchFamily="34" charset="0"/>
              </a:defRPr>
            </a:lvl1pPr>
          </a:lstStyle>
          <a:p>
            <a:pPr>
              <a:defRPr/>
            </a:pPr>
            <a:r>
              <a:rPr lang="en-US" dirty="0"/>
              <a:t>11/24/2015</a:t>
            </a:r>
          </a:p>
        </p:txBody>
      </p:sp>
      <p:sp>
        <p:nvSpPr>
          <p:cNvPr id="4" name="Slide Image Placeholder 3"/>
          <p:cNvSpPr>
            <a:spLocks noGrp="1" noRot="1" noChangeAspect="1"/>
          </p:cNvSpPr>
          <p:nvPr>
            <p:ph type="sldImg" idx="2"/>
          </p:nvPr>
        </p:nvSpPr>
        <p:spPr>
          <a:xfrm>
            <a:off x="2897188" y="525463"/>
            <a:ext cx="3511550" cy="2633662"/>
          </a:xfrm>
          <a:prstGeom prst="rect">
            <a:avLst/>
          </a:prstGeom>
          <a:noFill/>
          <a:ln w="12700">
            <a:solidFill>
              <a:prstClr val="black"/>
            </a:solidFill>
          </a:ln>
        </p:spPr>
        <p:txBody>
          <a:bodyPr vert="horz" lIns="91541" tIns="45770" rIns="91541" bIns="45770" rtlCol="0" anchor="ctr"/>
          <a:lstStyle/>
          <a:p>
            <a:pPr lvl="0"/>
            <a:endParaRPr lang="en-US" noProof="0" dirty="0"/>
          </a:p>
        </p:txBody>
      </p:sp>
      <p:sp>
        <p:nvSpPr>
          <p:cNvPr id="5" name="Notes Placeholder 4"/>
          <p:cNvSpPr>
            <a:spLocks noGrp="1"/>
          </p:cNvSpPr>
          <p:nvPr>
            <p:ph type="body" sz="quarter" idx="3"/>
          </p:nvPr>
        </p:nvSpPr>
        <p:spPr>
          <a:xfrm>
            <a:off x="931436" y="3334944"/>
            <a:ext cx="7443054" cy="3158727"/>
          </a:xfrm>
          <a:prstGeom prst="rect">
            <a:avLst/>
          </a:prstGeom>
        </p:spPr>
        <p:txBody>
          <a:bodyPr vert="horz" lIns="91541" tIns="45770" rIns="91541" bIns="4577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6667490"/>
            <a:ext cx="4033410" cy="351237"/>
          </a:xfrm>
          <a:prstGeom prst="rect">
            <a:avLst/>
          </a:prstGeom>
        </p:spPr>
        <p:txBody>
          <a:bodyPr vert="horz" lIns="91541" tIns="45770" rIns="91541" bIns="45770" rtlCol="0" anchor="b"/>
          <a:lstStyle>
            <a:lvl1pPr algn="l">
              <a:defRPr sz="1200" smtClean="0">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5270409" y="6667490"/>
            <a:ext cx="4033410" cy="351237"/>
          </a:xfrm>
          <a:prstGeom prst="rect">
            <a:avLst/>
          </a:prstGeom>
        </p:spPr>
        <p:txBody>
          <a:bodyPr vert="horz" lIns="91541" tIns="45770" rIns="91541" bIns="45770" rtlCol="0" anchor="b"/>
          <a:lstStyle>
            <a:lvl1pPr algn="r">
              <a:defRPr sz="1200" smtClean="0">
                <a:latin typeface="Arial" pitchFamily="34" charset="0"/>
                <a:cs typeface="Arial" pitchFamily="34" charset="0"/>
              </a:defRPr>
            </a:lvl1pPr>
          </a:lstStyle>
          <a:p>
            <a:pPr>
              <a:defRPr/>
            </a:pPr>
            <a:fld id="{CBE7FED7-AB27-4ACF-BDF8-340192FADB26}" type="slidenum">
              <a:rPr lang="en-US"/>
              <a:pPr>
                <a:defRPr/>
              </a:pPr>
              <a:t>‹#›</a:t>
            </a:fld>
            <a:endParaRPr lang="en-US" dirty="0"/>
          </a:p>
        </p:txBody>
      </p:sp>
    </p:spTree>
    <p:extLst>
      <p:ext uri="{BB962C8B-B14F-4D97-AF65-F5344CB8AC3E}">
        <p14:creationId xmlns:p14="http://schemas.microsoft.com/office/powerpoint/2010/main" val="170547648"/>
      </p:ext>
    </p:extLst>
  </p:cSld>
  <p:clrMap bg1="lt1" tx1="dk1" bg2="lt2" tx2="dk2" accent1="accent1" accent2="accent2" accent3="accent3" accent4="accent4" accent5="accent5" accent6="accent6" hlink="hlink" folHlink="folHlink"/>
  <p:hf sldNum="0"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a:t>11/24/2015</a:t>
            </a:r>
          </a:p>
        </p:txBody>
      </p:sp>
    </p:spTree>
    <p:extLst>
      <p:ext uri="{BB962C8B-B14F-4D97-AF65-F5344CB8AC3E}">
        <p14:creationId xmlns:p14="http://schemas.microsoft.com/office/powerpoint/2010/main" val="157918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7762" y="4043362"/>
            <a:ext cx="7443054" cy="1002509"/>
          </a:xfrm>
        </p:spPr>
        <p:txBody>
          <a:bodyPr/>
          <a:lstStyle/>
          <a:p>
            <a:pPr marL="228600">
              <a:spcBef>
                <a:spcPts val="0"/>
              </a:spcBef>
              <a:spcAft>
                <a:spcPts val="600"/>
              </a:spcAft>
            </a:pPr>
            <a:r>
              <a:rPr lang="en-US" sz="1400" dirty="0"/>
              <a:t>Nationally, Atlanta ranks 4th highest in median energy burden levels (behind Memphis, New Orleans &amp; Birmingham) and 3rd highest among low income household populations</a:t>
            </a:r>
          </a:p>
          <a:p>
            <a:pPr marL="228600">
              <a:spcBef>
                <a:spcPts val="0"/>
              </a:spcBef>
              <a:spcAft>
                <a:spcPts val="600"/>
              </a:spcAft>
            </a:pPr>
            <a:endParaRPr lang="en-US" sz="1400" dirty="0"/>
          </a:p>
          <a:p>
            <a:pPr marL="228600">
              <a:spcBef>
                <a:spcPts val="0"/>
              </a:spcBef>
              <a:spcAft>
                <a:spcPts val="600"/>
              </a:spcAft>
            </a:pPr>
            <a:r>
              <a:rPr lang="en-US" sz="1400" dirty="0">
                <a:solidFill>
                  <a:srgbClr val="1F497D"/>
                </a:solidFill>
                <a:latin typeface="Arial Black" panose="020B0A04020102020204" pitchFamily="34" charset="0"/>
              </a:rPr>
              <a:t>Energy Burden is Particularly High Among Low-Income MF, Latino, and Renting Households</a:t>
            </a:r>
            <a:endParaRPr lang="en-US" sz="1400" dirty="0"/>
          </a:p>
        </p:txBody>
      </p:sp>
      <p:sp>
        <p:nvSpPr>
          <p:cNvPr id="4" name="Date Placeholder 3"/>
          <p:cNvSpPr>
            <a:spLocks noGrp="1"/>
          </p:cNvSpPr>
          <p:nvPr>
            <p:ph type="dt" idx="10"/>
          </p:nvPr>
        </p:nvSpPr>
        <p:spPr/>
        <p:txBody>
          <a:bodyPr/>
          <a:lstStyle/>
          <a:p>
            <a:pPr>
              <a:defRPr/>
            </a:pPr>
            <a:r>
              <a:rPr lang="en-US"/>
              <a:t>11/24/2015</a:t>
            </a:r>
            <a:endParaRPr lang="en-US" dirty="0"/>
          </a:p>
        </p:txBody>
      </p:sp>
    </p:spTree>
    <p:extLst>
      <p:ext uri="{BB962C8B-B14F-4D97-AF65-F5344CB8AC3E}">
        <p14:creationId xmlns:p14="http://schemas.microsoft.com/office/powerpoint/2010/main" val="45304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253" name="Shape 2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814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171450" marR="0" lvl="0" indent="-17145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25 Zip codes in Atlanta</a:t>
            </a: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Range is between 0.3% to 7.5%</a:t>
            </a: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Energy Burden is increasing for low income families, especially in the Tier 1 zip codes.</a:t>
            </a:r>
          </a:p>
          <a:p>
            <a:pPr marL="171450" marR="0" lvl="0" indent="-171450" algn="l" rtl="0">
              <a:spcBef>
                <a:spcPts val="0"/>
              </a:spcBef>
              <a:spcAft>
                <a:spcPts val="0"/>
              </a:spcAft>
              <a:buClr>
                <a:schemeClr val="dk1"/>
              </a:buClr>
              <a:buSzPts val="1200"/>
              <a:buFont typeface="Calibri"/>
              <a:buChar char="-"/>
            </a:pPr>
            <a:endParaRPr lang="en-US" dirty="0">
              <a:solidFill>
                <a:schemeClr val="dk1"/>
              </a:solidFill>
              <a:latin typeface="Calibri"/>
              <a:ea typeface="Calibri"/>
              <a:cs typeface="Calibri"/>
              <a:sym typeface="Calibri"/>
            </a:endParaRPr>
          </a:p>
          <a:p>
            <a:pPr marL="171450" indent="-171450">
              <a:spcBef>
                <a:spcPts val="0"/>
              </a:spcBef>
              <a:spcAft>
                <a:spcPts val="0"/>
              </a:spcAft>
              <a:buClr>
                <a:schemeClr val="dk1"/>
              </a:buClr>
              <a:buSzPts val="1200"/>
              <a:buFont typeface="Calibri"/>
              <a:buChar char="-"/>
            </a:pPr>
            <a:r>
              <a:rPr lang="en-US" dirty="0">
                <a:ea typeface="Calibri"/>
                <a:cs typeface="Calibri"/>
              </a:rPr>
              <a:t>Tier 1 electricity use increased 346 kWh/year (0.9%) 2012-2016 for Tier 1 and for all 25 zip codes</a:t>
            </a:r>
          </a:p>
          <a:p>
            <a:pPr marL="171450" marR="0" lvl="0" indent="-171450" algn="l" rtl="0">
              <a:spcBef>
                <a:spcPts val="0"/>
              </a:spcBef>
              <a:spcAft>
                <a:spcPts val="0"/>
              </a:spcAft>
              <a:buClr>
                <a:schemeClr val="dk1"/>
              </a:buClr>
              <a:buSzPts val="1200"/>
              <a:buFont typeface="Calibri"/>
              <a:buChar char="-"/>
            </a:pPr>
            <a:endParaRPr sz="1200" b="0" i="0" u="none" strike="noStrike" cap="none" dirty="0">
              <a:solidFill>
                <a:schemeClr val="dk1"/>
              </a:solidFill>
              <a:latin typeface="Calibri"/>
              <a:ea typeface="Calibri"/>
              <a:cs typeface="Calibri"/>
              <a:sym typeface="Calibri"/>
            </a:endParaRPr>
          </a:p>
        </p:txBody>
      </p:sp>
      <p:sp>
        <p:nvSpPr>
          <p:cNvPr id="337" name="Shape 33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824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 2014, the average energy burden for Atlanta households was 2.9%.</a:t>
            </a:r>
          </a:p>
          <a:p>
            <a:endParaRPr lang="en-US" sz="1200" b="1" dirty="0"/>
          </a:p>
          <a:p>
            <a:r>
              <a:rPr lang="en-US" sz="1200" b="1" dirty="0"/>
              <a:t>For the 6 zip codes with the highest levels of poverty, the average energy burden in 2014 was 5.7%.</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uk-UA" sz="1200" b="0" i="0" u="none" strike="noStrike" cap="none" smtClean="0">
                <a:solidFill>
                  <a:schemeClr val="dk1"/>
                </a:solidFill>
                <a:latin typeface="Calibri"/>
                <a:ea typeface="Calibri"/>
                <a:cs typeface="Calibri"/>
                <a:sym typeface="Calibri"/>
              </a:rPr>
              <a:t>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760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spcBef>
                <a:spcPct val="0"/>
              </a:spcBef>
            </a:pPr>
            <a:endParaRPr lang="en-US" dirty="0">
              <a:ea typeface="ＭＳ Ｐゴシック" pitchFamily="34" charset="-128"/>
            </a:endParaRPr>
          </a:p>
        </p:txBody>
      </p:sp>
      <p:sp>
        <p:nvSpPr>
          <p:cNvPr id="40963" name="Slide Number Placeholder 3"/>
          <p:cNvSpPr>
            <a:spLocks noGrp="1"/>
          </p:cNvSpPr>
          <p:nvPr>
            <p:ph type="sldNum" sz="quarter" idx="5"/>
          </p:nvPr>
        </p:nvSpPr>
        <p:spPr bwMode="auto">
          <a:noFill/>
          <a:ln>
            <a:miter lim="800000"/>
            <a:headEnd/>
            <a:tailEnd/>
          </a:ln>
        </p:spPr>
        <p:txBody>
          <a:bodyPr/>
          <a:lstStyle/>
          <a:p>
            <a:fld id="{13D9CDD4-05FB-4F46-94CC-21BBAE046232}" type="slidenum">
              <a:rPr lang="en-US" smtClean="0">
                <a:solidFill>
                  <a:prstClr val="black"/>
                </a:solidFill>
                <a:ea typeface="ＭＳ Ｐゴシック" pitchFamily="34" charset="-128"/>
              </a:rPr>
              <a:pPr/>
              <a:t>13</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998204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dirty="0"/>
          </a:p>
        </p:txBody>
      </p:sp>
      <p:grpSp>
        <p:nvGrpSpPr>
          <p:cNvPr id="5" name="Group 1"/>
          <p:cNvGrpSpPr>
            <a:grpSpLocks/>
          </p:cNvGrpSpPr>
          <p:nvPr userDrawn="1"/>
        </p:nvGrpSpPr>
        <p:grpSpPr bwMode="auto">
          <a:xfrm>
            <a:off x="0" y="6172199"/>
            <a:ext cx="9150349" cy="743775"/>
            <a:chOff x="-3765" y="4832896"/>
            <a:chExt cx="9154117" cy="2129950"/>
          </a:xfrm>
        </p:grpSpPr>
        <p:sp>
          <p:nvSpPr>
            <p:cNvPr id="6" name="Freeform 6"/>
            <p:cNvSpPr>
              <a:spLocks/>
            </p:cNvSpPr>
            <p:nvPr/>
          </p:nvSpPr>
          <p:spPr bwMode="auto">
            <a:xfrm>
              <a:off x="1687619" y="4832896"/>
              <a:ext cx="7456381" cy="520074"/>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CC9900">
                <a:alpha val="40000"/>
              </a:srgbClr>
            </a:solidFill>
            <a:ln w="9525" cap="flat" cmpd="sng" algn="ctr">
              <a:noFill/>
              <a:prstDash val="solid"/>
              <a:round/>
              <a:headEnd type="none" w="med" len="med"/>
              <a:tailEnd type="none" w="med" len="med"/>
            </a:ln>
            <a:effectLst/>
          </p:spPr>
          <p:txBody>
            <a:bodyPr/>
            <a:lstStyle/>
            <a:p>
              <a:pPr algn="l" fontAlgn="auto">
                <a:spcBef>
                  <a:spcPts val="0"/>
                </a:spcBef>
                <a:spcAft>
                  <a:spcPts val="0"/>
                </a:spcAft>
                <a:defRPr/>
              </a:pPr>
              <a:endParaRPr lang="en-US" dirty="0">
                <a:latin typeface="+mn-lt"/>
                <a:cs typeface="+mn-cs"/>
              </a:endParaRPr>
            </a:p>
          </p:txBody>
        </p:sp>
        <p:sp>
          <p:nvSpPr>
            <p:cNvPr id="7" name="Freeform 7"/>
            <p:cNvSpPr>
              <a:spLocks/>
            </p:cNvSpPr>
            <p:nvPr/>
          </p:nvSpPr>
          <p:spPr bwMode="auto">
            <a:xfrm>
              <a:off x="35939" y="5136523"/>
              <a:ext cx="9108061" cy="835724"/>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10"/>
            <p:cNvSpPr>
              <a:spLocks/>
            </p:cNvSpPr>
            <p:nvPr/>
          </p:nvSpPr>
          <p:spPr bwMode="auto">
            <a:xfrm>
              <a:off x="6352" y="4981647"/>
              <a:ext cx="9144000" cy="1981199"/>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no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dirty="0"/>
            </a:p>
          </p:txBody>
        </p:sp>
        <p:cxnSp>
          <p:nvCxnSpPr>
            <p:cNvPr id="10" name="Straight Connector 11"/>
            <p:cNvCxnSpPr/>
            <p:nvPr/>
          </p:nvCxnSpPr>
          <p:spPr>
            <a:xfrm>
              <a:off x="-3765" y="4880372"/>
              <a:ext cx="9147765" cy="839943"/>
            </a:xfrm>
            <a:prstGeom prst="line">
              <a:avLst/>
            </a:prstGeom>
            <a:noFill/>
            <a:ln w="12065" cap="flat" cmpd="sng" algn="ctr">
              <a:no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3" name="Slide Number Placeholder 26"/>
          <p:cNvSpPr>
            <a:spLocks noGrp="1"/>
          </p:cNvSpPr>
          <p:nvPr>
            <p:ph type="sldNum" sz="quarter" idx="12"/>
          </p:nvPr>
        </p:nvSpPr>
        <p:spPr>
          <a:xfrm>
            <a:off x="8534400" y="6408738"/>
            <a:ext cx="479425" cy="365125"/>
          </a:xfrm>
        </p:spPr>
        <p:txBody>
          <a:bodyPr/>
          <a:lstStyle>
            <a:lvl1pPr>
              <a:defRPr>
                <a:solidFill>
                  <a:srgbClr val="FFFFFF"/>
                </a:solidFill>
              </a:defRPr>
            </a:lvl1pPr>
            <a:extLst/>
          </a:lstStyle>
          <a:p>
            <a:pPr>
              <a:defRPr/>
            </a:pPr>
            <a:fld id="{687A5688-59CE-456D-9055-CF83302449A1}" type="slidenum">
              <a:rPr lang="en-US"/>
              <a:pPr>
                <a:defRPr/>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88" y="5720953"/>
            <a:ext cx="2714584" cy="440784"/>
          </a:xfrm>
          <a:prstGeom prst="rect">
            <a:avLst/>
          </a:prstGeom>
        </p:spPr>
      </p:pic>
    </p:spTree>
    <p:extLst>
      <p:ext uri="{BB962C8B-B14F-4D97-AF65-F5344CB8AC3E}">
        <p14:creationId xmlns:p14="http://schemas.microsoft.com/office/powerpoint/2010/main" val="249132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a:t>Click to edit Master title style</a:t>
            </a:r>
          </a:p>
        </p:txBody>
      </p:sp>
      <p:sp>
        <p:nvSpPr>
          <p:cNvPr id="10" name="Slide Number Placeholder 9"/>
          <p:cNvSpPr>
            <a:spLocks noGrp="1"/>
          </p:cNvSpPr>
          <p:nvPr>
            <p:ph type="sldNum" sz="quarter" idx="12"/>
          </p:nvPr>
        </p:nvSpPr>
        <p:spPr>
          <a:xfrm>
            <a:off x="8458200" y="6408738"/>
            <a:ext cx="555625" cy="365125"/>
          </a:xfrm>
        </p:spPr>
        <p:txBody>
          <a:bodyPr/>
          <a:lstStyle>
            <a:lvl1pPr>
              <a:defRPr sz="1200" baseline="0"/>
            </a:lvl1pPr>
          </a:lstStyle>
          <a:p>
            <a:pPr>
              <a:defRPr/>
            </a:pPr>
            <a:fld id="{5EE97CFF-628E-40AF-8B55-623CA4994EE3}" type="slidenum">
              <a:rPr lang="en-US" smtClean="0"/>
              <a:pPr>
                <a:defRPr/>
              </a:pPr>
              <a:t>‹#›</a:t>
            </a:fld>
            <a:endParaRPr lang="en-US" dirty="0"/>
          </a:p>
        </p:txBody>
      </p:sp>
    </p:spTree>
    <p:extLst>
      <p:ext uri="{BB962C8B-B14F-4D97-AF65-F5344CB8AC3E}">
        <p14:creationId xmlns:p14="http://schemas.microsoft.com/office/powerpoint/2010/main" val="179143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5"/>
          <p:cNvSpPr>
            <a:spLocks noGrp="1"/>
          </p:cNvSpPr>
          <p:nvPr>
            <p:ph type="sldNum" sz="quarter" idx="12"/>
          </p:nvPr>
        </p:nvSpPr>
        <p:spPr>
          <a:xfrm>
            <a:off x="8382000" y="6408738"/>
            <a:ext cx="631825" cy="365125"/>
          </a:xfrm>
        </p:spPr>
        <p:txBody>
          <a:bodyPr/>
          <a:lstStyle>
            <a:lvl1pPr>
              <a:defRPr sz="1200"/>
            </a:lvl1pPr>
          </a:lstStyle>
          <a:p>
            <a:pPr>
              <a:defRPr/>
            </a:pPr>
            <a:fld id="{5EE97CFF-628E-40AF-8B55-623CA4994EE3}" type="slidenum">
              <a:rPr lang="en-US" smtClean="0"/>
              <a:pPr>
                <a:defRPr/>
              </a:pPr>
              <a:t>‹#›</a:t>
            </a:fld>
            <a:endParaRPr lang="en-US" dirty="0"/>
          </a:p>
        </p:txBody>
      </p:sp>
    </p:spTree>
    <p:extLst>
      <p:ext uri="{BB962C8B-B14F-4D97-AF65-F5344CB8AC3E}">
        <p14:creationId xmlns:p14="http://schemas.microsoft.com/office/powerpoint/2010/main" val="220013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E20C40-87D9-9048-AF0B-68E6CC981BA9}" type="datetimeFigureOut">
              <a:rPr lang="en-US" smtClean="0"/>
              <a:t>9/22/18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68AD29-F549-9F48-88B3-2D257C873141}" type="slidenum">
              <a:rPr lang="en-US" smtClean="0"/>
              <a:t>‹#›</a:t>
            </a:fld>
            <a:endParaRPr lang="en-US"/>
          </a:p>
        </p:txBody>
      </p:sp>
    </p:spTree>
    <p:extLst>
      <p:ext uri="{BB962C8B-B14F-4D97-AF65-F5344CB8AC3E}">
        <p14:creationId xmlns:p14="http://schemas.microsoft.com/office/powerpoint/2010/main" val="3548458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ight Triangle 13"/>
          <p:cNvSpPr>
            <a:spLocks/>
          </p:cNvSpPr>
          <p:nvPr/>
        </p:nvSpPr>
        <p:spPr bwMode="auto">
          <a:xfrm>
            <a:off x="23616" y="5792645"/>
            <a:ext cx="3557783" cy="1080868"/>
          </a:xfrm>
          <a:prstGeom prst="rtTriangle">
            <a:avLst/>
          </a:prstGeom>
          <a:noFill/>
          <a:ln w="12700" cap="rnd" cmpd="thickThin" algn="ctr">
            <a:solidFill>
              <a:schemeClr val="bg1"/>
            </a:solid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endParaRPr lang="en-US" dirty="0"/>
          </a:p>
        </p:txBody>
      </p: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 name="Slide Number Placeholder 17"/>
          <p:cNvSpPr>
            <a:spLocks noGrp="1"/>
          </p:cNvSpPr>
          <p:nvPr>
            <p:ph type="sldNum" sz="quarter" idx="4"/>
          </p:nvPr>
        </p:nvSpPr>
        <p:spPr>
          <a:xfrm>
            <a:off x="8458200" y="6408738"/>
            <a:ext cx="555625" cy="365125"/>
          </a:xfrm>
          <a:prstGeom prst="rect">
            <a:avLst/>
          </a:prstGeom>
        </p:spPr>
        <p:txBody>
          <a:bodyPr vert="horz" anchor="b"/>
          <a:lstStyle>
            <a:lvl1pPr algn="r" eaLnBrk="1" fontAlgn="auto" latinLnBrk="0" hangingPunct="1">
              <a:spcBef>
                <a:spcPts val="0"/>
              </a:spcBef>
              <a:spcAft>
                <a:spcPts val="0"/>
              </a:spcAft>
              <a:defRPr kumimoji="0" sz="1200" b="0">
                <a:solidFill>
                  <a:schemeClr val="tx1"/>
                </a:solidFill>
                <a:latin typeface="+mn-lt"/>
                <a:cs typeface="+mn-cs"/>
              </a:defRPr>
            </a:lvl1pPr>
            <a:extLst/>
          </a:lstStyle>
          <a:p>
            <a:pPr>
              <a:defRPr/>
            </a:pPr>
            <a:fld id="{5EE97CFF-628E-40AF-8B55-623CA4994EE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5" r:id="rId1"/>
    <p:sldLayoutId id="2147483890" r:id="rId2"/>
    <p:sldLayoutId id="2147483894" r:id="rId3"/>
    <p:sldLayoutId id="2147483897" r:id="rId4"/>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Marilyn.Brown@pubpolicy.gatech.edu" TargetMode="Externa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cepl.gatech.edu/" TargetMode="Externa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ia.gov/consumption/residential/reports/2009/state_briefs/pdf/GA.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0"/>
            <a:ext cx="8839200" cy="5562600"/>
          </a:xfrm>
        </p:spPr>
        <p:txBody>
          <a:bodyPr>
            <a:normAutofit fontScale="92500" lnSpcReduction="20000"/>
          </a:bodyPr>
          <a:lstStyle/>
          <a:p>
            <a:pPr marR="0" algn="ctr" eaLnBrk="1" hangingPunct="1">
              <a:lnSpc>
                <a:spcPct val="90000"/>
              </a:lnSpc>
              <a:defRPr/>
            </a:pPr>
            <a:endParaRPr lang="en-US" sz="2800" dirty="0">
              <a:latin typeface="Arial" panose="020B0604020202020204" pitchFamily="34" charset="0"/>
              <a:cs typeface="Arial" panose="020B0604020202020204" pitchFamily="34" charset="0"/>
            </a:endParaRPr>
          </a:p>
          <a:p>
            <a:pPr marR="0" algn="l" eaLnBrk="1" hangingPunct="1">
              <a:lnSpc>
                <a:spcPct val="110000"/>
              </a:lnSpc>
              <a:defRPr/>
            </a:pPr>
            <a:r>
              <a:rPr lang="en-US" sz="4100" dirty="0">
                <a:solidFill>
                  <a:srgbClr val="1F497D"/>
                </a:solidFill>
                <a:latin typeface="Arial Black" panose="020B0A04020102020204" pitchFamily="34" charset="0"/>
                <a:cs typeface="Arial" panose="020B0604020202020204" pitchFamily="34" charset="0"/>
              </a:rPr>
              <a:t>Smart Cities Address Equity: The Case of Low-Income Energy Burdens</a:t>
            </a:r>
            <a:endParaRPr lang="en-US" sz="2600" dirty="0">
              <a:latin typeface="Arial" panose="020B0604020202020204" pitchFamily="34" charset="0"/>
              <a:cs typeface="Arial" panose="020B0604020202020204" pitchFamily="34" charset="0"/>
            </a:endParaRPr>
          </a:p>
          <a:p>
            <a:pPr marR="0" algn="l" eaLnBrk="1" hangingPunct="1">
              <a:lnSpc>
                <a:spcPct val="90000"/>
              </a:lnSpc>
              <a:defRPr/>
            </a:pPr>
            <a:endParaRPr lang="en-US" sz="2800" dirty="0">
              <a:solidFill>
                <a:schemeClr val="tx1"/>
              </a:solidFill>
              <a:latin typeface="Calibri" panose="020F0502020204030204" pitchFamily="34" charset="0"/>
              <a:cs typeface="Arial" panose="020B0604020202020204" pitchFamily="34" charset="0"/>
            </a:endParaRPr>
          </a:p>
          <a:p>
            <a:pPr marR="0" algn="l" eaLnBrk="1" hangingPunct="1">
              <a:lnSpc>
                <a:spcPct val="90000"/>
              </a:lnSpc>
              <a:defRPr/>
            </a:pPr>
            <a:r>
              <a:rPr lang="en-US" sz="2800" dirty="0">
                <a:solidFill>
                  <a:schemeClr val="tx1"/>
                </a:solidFill>
                <a:latin typeface="Calibri" panose="020F0502020204030204" pitchFamily="34" charset="0"/>
                <a:cs typeface="Arial" panose="020B0604020202020204" pitchFamily="34" charset="0"/>
              </a:rPr>
              <a:t>Marilyn Brown, Regents’ Professor</a:t>
            </a:r>
          </a:p>
          <a:p>
            <a:pPr marR="0" algn="l" eaLnBrk="1" hangingPunct="1">
              <a:lnSpc>
                <a:spcPct val="90000"/>
              </a:lnSpc>
              <a:defRPr/>
            </a:pPr>
            <a:r>
              <a:rPr lang="en-US" sz="2800" dirty="0">
                <a:solidFill>
                  <a:schemeClr val="tx1"/>
                </a:solidFill>
                <a:latin typeface="Calibri" panose="020F0502020204030204" pitchFamily="34" charset="0"/>
                <a:cs typeface="Arial" panose="020B0604020202020204" pitchFamily="34" charset="0"/>
              </a:rPr>
              <a:t>Georgia Institute of Technology*</a:t>
            </a:r>
          </a:p>
          <a:p>
            <a:pPr marR="0" algn="l" eaLnBrk="1" hangingPunct="1">
              <a:lnSpc>
                <a:spcPct val="90000"/>
              </a:lnSpc>
              <a:defRPr/>
            </a:pPr>
            <a:endParaRPr lang="en-US" sz="1800" dirty="0">
              <a:solidFill>
                <a:schemeClr val="tx1"/>
              </a:solidFill>
              <a:latin typeface="Calibri" panose="020F0502020204030204" pitchFamily="34" charset="0"/>
              <a:cs typeface="Arial" panose="020B0604020202020204" pitchFamily="34" charset="0"/>
            </a:endParaRPr>
          </a:p>
          <a:p>
            <a:pPr algn="l"/>
            <a:r>
              <a:rPr lang="en-US" sz="2600" dirty="0">
                <a:solidFill>
                  <a:schemeClr val="tx1"/>
                </a:solidFill>
                <a:latin typeface="Calibri" panose="020F0502020204030204" pitchFamily="34" charset="0"/>
              </a:rPr>
              <a:t>Georgia Smart Fall Workshop</a:t>
            </a:r>
          </a:p>
          <a:p>
            <a:pPr algn="l"/>
            <a:r>
              <a:rPr lang="en-US" sz="2600" dirty="0">
                <a:solidFill>
                  <a:schemeClr val="tx1"/>
                </a:solidFill>
                <a:latin typeface="Calibri" panose="020F0502020204030204" pitchFamily="34" charset="0"/>
              </a:rPr>
              <a:t>September 6, 2018</a:t>
            </a:r>
          </a:p>
          <a:p>
            <a:pPr algn="l"/>
            <a:r>
              <a:rPr lang="en-US" sz="2600" dirty="0">
                <a:solidFill>
                  <a:schemeClr val="tx1"/>
                </a:solidFill>
                <a:latin typeface="Calibri" panose="020F0502020204030204" pitchFamily="34" charset="0"/>
              </a:rPr>
              <a:t>Atlanta, Georgia</a:t>
            </a:r>
          </a:p>
          <a:p>
            <a:pPr algn="l"/>
            <a:endParaRPr lang="en-US" sz="2600" dirty="0">
              <a:solidFill>
                <a:schemeClr val="tx1"/>
              </a:solidFill>
              <a:latin typeface="Calibri" panose="020F0502020204030204" pitchFamily="34" charset="0"/>
            </a:endParaRPr>
          </a:p>
          <a:p>
            <a:pPr algn="l"/>
            <a:r>
              <a:rPr lang="en-US" sz="2600" dirty="0">
                <a:solidFill>
                  <a:schemeClr val="tx1"/>
                </a:solidFill>
                <a:latin typeface="Calibri" panose="020F0502020204030204" pitchFamily="34" charset="0"/>
              </a:rPr>
              <a:t>*Lessons from an ongoing Georgia Tech research project</a:t>
            </a:r>
          </a:p>
          <a:p>
            <a:pPr algn="l"/>
            <a:r>
              <a:rPr lang="en-US" sz="2600" dirty="0">
                <a:solidFill>
                  <a:schemeClr val="tx1"/>
                </a:solidFill>
                <a:latin typeface="Calibri" panose="020F0502020204030204" pitchFamily="34" charset="0"/>
              </a:rPr>
              <a:t>(</a:t>
            </a:r>
            <a:r>
              <a:rPr lang="en-US" sz="2400" dirty="0">
                <a:solidFill>
                  <a:schemeClr val="tx1"/>
                </a:solidFill>
                <a:latin typeface="Calibri" panose="020F0502020204030204" pitchFamily="34" charset="0"/>
                <a:cs typeface="Arial" panose="020B0604020202020204" pitchFamily="34" charset="0"/>
              </a:rPr>
              <a:t>https://</a:t>
            </a:r>
            <a:r>
              <a:rPr lang="en-US" sz="2400" dirty="0" err="1">
                <a:solidFill>
                  <a:schemeClr val="tx1"/>
                </a:solidFill>
                <a:latin typeface="Calibri" panose="020F0502020204030204" pitchFamily="34" charset="0"/>
                <a:cs typeface="Arial" panose="020B0604020202020204" pitchFamily="34" charset="0"/>
              </a:rPr>
              <a:t>cepl.gatech.edu</a:t>
            </a:r>
            <a:r>
              <a:rPr lang="en-US" sz="2400" dirty="0">
                <a:solidFill>
                  <a:schemeClr val="tx1"/>
                </a:solidFill>
                <a:latin typeface="Calibri" panose="020F0502020204030204" pitchFamily="34" charset="0"/>
                <a:cs typeface="Arial" panose="020B0604020202020204" pitchFamily="34" charset="0"/>
              </a:rPr>
              <a:t>/projects/</a:t>
            </a:r>
            <a:r>
              <a:rPr lang="en-US" sz="2400" dirty="0" err="1">
                <a:solidFill>
                  <a:schemeClr val="tx1"/>
                </a:solidFill>
                <a:latin typeface="Calibri" panose="020F0502020204030204" pitchFamily="34" charset="0"/>
                <a:cs typeface="Arial" panose="020B0604020202020204" pitchFamily="34" charset="0"/>
              </a:rPr>
              <a:t>low_Income</a:t>
            </a:r>
            <a:r>
              <a:rPr lang="en-US" sz="2400" dirty="0">
                <a:solidFill>
                  <a:schemeClr val="tx1"/>
                </a:solidFill>
                <a:latin typeface="Calibri" panose="020F0502020204030204" pitchFamily="34" charset="0"/>
                <a:cs typeface="Arial" panose="020B0604020202020204" pitchFamily="34" charset="0"/>
              </a:rPr>
              <a:t>)</a:t>
            </a:r>
          </a:p>
          <a:p>
            <a:pPr algn="l"/>
            <a:endParaRPr lang="en-US" sz="2600" dirty="0">
              <a:solidFill>
                <a:schemeClr val="tx1"/>
              </a:solidFill>
              <a:latin typeface="Calibri" panose="020F0502020204030204" pitchFamily="34" charset="0"/>
            </a:endParaRPr>
          </a:p>
        </p:txBody>
      </p:sp>
      <p:pic>
        <p:nvPicPr>
          <p:cNvPr id="10" name="Picture 9"/>
          <p:cNvPicPr>
            <a:picLocks noChangeAspect="1"/>
          </p:cNvPicPr>
          <p:nvPr/>
        </p:nvPicPr>
        <p:blipFill>
          <a:blip r:embed="rId3"/>
          <a:stretch>
            <a:fillRect/>
          </a:stretch>
        </p:blipFill>
        <p:spPr>
          <a:xfrm>
            <a:off x="2971800" y="5486400"/>
            <a:ext cx="3146304" cy="617428"/>
          </a:xfrm>
          <a:prstGeom prst="rect">
            <a:avLst/>
          </a:prstGeom>
        </p:spPr>
      </p:pic>
      <p:pic>
        <p:nvPicPr>
          <p:cNvPr id="12" name="Shape 234" descr="https://lh3.googleusercontent.com/Hf_XF5paCAYgFr-CkiJN8INaOF9DXthKRhxeWBBHA1O1ljZbEM9tDSciU3JZUwgoiVaw1PYg7wrCsaunu0jkTTNXoUiPcE6dCKwmhpxapZKj8zjK_9da_nofrUw_6VJ5ydZHsa6s"/>
          <p:cNvPicPr preferRelativeResize="0"/>
          <p:nvPr/>
        </p:nvPicPr>
        <p:blipFill rotWithShape="1">
          <a:blip r:embed="rId4">
            <a:alphaModFix/>
          </a:blip>
          <a:srcRect/>
          <a:stretch/>
        </p:blipFill>
        <p:spPr>
          <a:xfrm>
            <a:off x="6553200" y="5410200"/>
            <a:ext cx="2258291" cy="693628"/>
          </a:xfrm>
          <a:prstGeom prst="rect">
            <a:avLst/>
          </a:prstGeom>
          <a:noFill/>
          <a:ln>
            <a:noFill/>
          </a:ln>
        </p:spPr>
      </p:pic>
      <p:pic>
        <p:nvPicPr>
          <p:cNvPr id="4" name="Picture 3">
            <a:extLst>
              <a:ext uri="{FF2B5EF4-FFF2-40B4-BE49-F238E27FC236}">
                <a16:creationId xmlns:a16="http://schemas.microsoft.com/office/drawing/2014/main" id="{C6ABE7FE-4966-894B-9DD7-EAFC95303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1756514"/>
            <a:ext cx="2033912" cy="2819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328" y="152400"/>
            <a:ext cx="8229600" cy="713058"/>
          </a:xfrm>
        </p:spPr>
        <p:txBody>
          <a:bodyPr>
            <a:noAutofit/>
          </a:bodyPr>
          <a:lstStyle/>
          <a:p>
            <a:r>
              <a:rPr lang="en-US" sz="3200" dirty="0">
                <a:solidFill>
                  <a:srgbClr val="1F497D"/>
                </a:solidFill>
                <a:effectLst/>
                <a:latin typeface="Arial Black" panose="020B0A04020102020204" pitchFamily="34" charset="0"/>
                <a:cs typeface="Arial" panose="020B0604020202020204" pitchFamily="34" charset="0"/>
              </a:rPr>
              <a:t>Public Service Commission: Align  Incentives</a:t>
            </a:r>
          </a:p>
        </p:txBody>
      </p:sp>
      <p:sp>
        <p:nvSpPr>
          <p:cNvPr id="4" name="Slide Number Placeholder 3"/>
          <p:cNvSpPr>
            <a:spLocks noGrp="1"/>
          </p:cNvSpPr>
          <p:nvPr>
            <p:ph type="sldNum" sz="quarter" idx="12"/>
          </p:nvPr>
        </p:nvSpPr>
        <p:spPr/>
        <p:txBody>
          <a:bodyPr/>
          <a:lstStyle/>
          <a:p>
            <a:pPr>
              <a:defRPr/>
            </a:pPr>
            <a:fld id="{5EE97CFF-628E-40AF-8B55-623CA4994EE3}" type="slidenum">
              <a:rPr lang="en-US" smtClean="0"/>
              <a:pPr>
                <a:defRPr/>
              </a:pPr>
              <a:t>10</a:t>
            </a:fld>
            <a:endParaRPr lang="en-US" dirty="0"/>
          </a:p>
        </p:txBody>
      </p:sp>
      <p:grpSp>
        <p:nvGrpSpPr>
          <p:cNvPr id="13" name="Group 12"/>
          <p:cNvGrpSpPr/>
          <p:nvPr/>
        </p:nvGrpSpPr>
        <p:grpSpPr>
          <a:xfrm>
            <a:off x="142172" y="1309408"/>
            <a:ext cx="8841836" cy="3498631"/>
            <a:chOff x="228599" y="2248201"/>
            <a:chExt cx="8683269" cy="3847799"/>
          </a:xfrm>
        </p:grpSpPr>
        <p:sp>
          <p:nvSpPr>
            <p:cNvPr id="9" name="Freeform 8"/>
            <p:cNvSpPr/>
            <p:nvPr/>
          </p:nvSpPr>
          <p:spPr>
            <a:xfrm>
              <a:off x="228599" y="2248201"/>
              <a:ext cx="8683267" cy="428452"/>
            </a:xfrm>
            <a:custGeom>
              <a:avLst/>
              <a:gdLst>
                <a:gd name="connsiteX0" fmla="*/ 0 w 4059212"/>
                <a:gd name="connsiteY0" fmla="*/ 0 h 432000"/>
                <a:gd name="connsiteX1" fmla="*/ 4059212 w 4059212"/>
                <a:gd name="connsiteY1" fmla="*/ 0 h 432000"/>
                <a:gd name="connsiteX2" fmla="*/ 4059212 w 4059212"/>
                <a:gd name="connsiteY2" fmla="*/ 432000 h 432000"/>
                <a:gd name="connsiteX3" fmla="*/ 0 w 4059212"/>
                <a:gd name="connsiteY3" fmla="*/ 432000 h 432000"/>
                <a:gd name="connsiteX4" fmla="*/ 0 w 4059212"/>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432000">
                  <a:moveTo>
                    <a:pt x="0" y="0"/>
                  </a:moveTo>
                  <a:lnTo>
                    <a:pt x="4059212" y="0"/>
                  </a:lnTo>
                  <a:lnTo>
                    <a:pt x="4059212"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2400" kern="1200" dirty="0">
                  <a:latin typeface="Calibri" panose="020F0502020204030204" pitchFamily="34" charset="0"/>
                </a:rPr>
                <a:t>The PSC and other State and Federal Partners</a:t>
              </a:r>
            </a:p>
          </p:txBody>
        </p:sp>
        <p:sp>
          <p:nvSpPr>
            <p:cNvPr id="10" name="Freeform 9"/>
            <p:cNvSpPr/>
            <p:nvPr/>
          </p:nvSpPr>
          <p:spPr>
            <a:xfrm>
              <a:off x="228600" y="2676653"/>
              <a:ext cx="8683268" cy="3419347"/>
            </a:xfrm>
            <a:custGeom>
              <a:avLst/>
              <a:gdLst>
                <a:gd name="connsiteX0" fmla="*/ 0 w 4059212"/>
                <a:gd name="connsiteY0" fmla="*/ 0 h 3294000"/>
                <a:gd name="connsiteX1" fmla="*/ 4059212 w 4059212"/>
                <a:gd name="connsiteY1" fmla="*/ 0 h 3294000"/>
                <a:gd name="connsiteX2" fmla="*/ 4059212 w 4059212"/>
                <a:gd name="connsiteY2" fmla="*/ 3294000 h 3294000"/>
                <a:gd name="connsiteX3" fmla="*/ 0 w 4059212"/>
                <a:gd name="connsiteY3" fmla="*/ 3294000 h 3294000"/>
                <a:gd name="connsiteX4" fmla="*/ 0 w 4059212"/>
                <a:gd name="connsiteY4" fmla="*/ 0 h 329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3294000">
                  <a:moveTo>
                    <a:pt x="0" y="0"/>
                  </a:moveTo>
                  <a:lnTo>
                    <a:pt x="4059212" y="0"/>
                  </a:lnTo>
                  <a:lnTo>
                    <a:pt x="4059212" y="3294000"/>
                  </a:lnTo>
                  <a:lnTo>
                    <a:pt x="0" y="32940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lvl="1" indent="-285750" algn="l" defTabSz="666750">
                <a:lnSpc>
                  <a:spcPct val="90000"/>
                </a:lnSpc>
                <a:spcAft>
                  <a:spcPts val="1200"/>
                </a:spcAft>
                <a:buSzPct val="130000"/>
                <a:buFont typeface="Arial" panose="020B0604020202020204" pitchFamily="34" charset="0"/>
                <a:buChar char="•"/>
              </a:pPr>
              <a:r>
                <a:rPr lang="en-US" sz="2000" dirty="0">
                  <a:latin typeface="Calibri" panose="020F0502020204030204" pitchFamily="34" charset="0"/>
                </a:rPr>
                <a:t>Regulatory frameworks are needed to incentivize EE (&amp; low income) programs via new/modified cost tests &amp; non-energy benefits (NEBs)</a:t>
              </a:r>
            </a:p>
            <a:p>
              <a:pPr marL="285750" lvl="1" indent="-285750" algn="l" defTabSz="666750">
                <a:lnSpc>
                  <a:spcPct val="90000"/>
                </a:lnSpc>
                <a:spcAft>
                  <a:spcPts val="1200"/>
                </a:spcAft>
                <a:buSzPct val="130000"/>
                <a:buFont typeface="Arial" panose="020B0604020202020204" pitchFamily="34" charset="0"/>
                <a:buChar char="•"/>
              </a:pPr>
              <a:r>
                <a:rPr lang="en-US" sz="2000" dirty="0">
                  <a:latin typeface="Calibri" panose="020F0502020204030204" pitchFamily="34" charset="0"/>
                </a:rPr>
                <a:t>Rate designs can help or hurt and needs analysis</a:t>
              </a:r>
            </a:p>
            <a:p>
              <a:pPr marL="285750" lvl="1" indent="-285750" algn="l" defTabSz="666750">
                <a:lnSpc>
                  <a:spcPct val="90000"/>
                </a:lnSpc>
                <a:spcAft>
                  <a:spcPts val="1200"/>
                </a:spcAft>
                <a:buSzPct val="130000"/>
                <a:buFont typeface="Arial" panose="020B0604020202020204" pitchFamily="34" charset="0"/>
                <a:buChar char="•"/>
              </a:pPr>
              <a:r>
                <a:rPr lang="en-US" sz="2000" dirty="0">
                  <a:latin typeface="Calibri" panose="020F0502020204030204" pitchFamily="34" charset="0"/>
                </a:rPr>
                <a:t>Existing programs can be leveraged and coordinated</a:t>
              </a:r>
            </a:p>
            <a:p>
              <a:pPr marL="285750" lvl="1" indent="-285750" algn="l" defTabSz="666750">
                <a:lnSpc>
                  <a:spcPct val="90000"/>
                </a:lnSpc>
                <a:spcAft>
                  <a:spcPts val="1200"/>
                </a:spcAft>
                <a:buSzPct val="130000"/>
                <a:buFont typeface="Arial" panose="020B0604020202020204" pitchFamily="34" charset="0"/>
                <a:buChar char="•"/>
              </a:pPr>
              <a:endParaRPr lang="en-US" sz="2000" i="1" dirty="0">
                <a:latin typeface="Calibri" panose="020F0502020204030204" pitchFamily="34" charset="0"/>
              </a:endParaRPr>
            </a:p>
            <a:p>
              <a:pPr marL="0" lvl="1" algn="l" defTabSz="666750">
                <a:lnSpc>
                  <a:spcPct val="90000"/>
                </a:lnSpc>
                <a:spcAft>
                  <a:spcPts val="1200"/>
                </a:spcAft>
                <a:buSzPct val="130000"/>
              </a:pPr>
              <a:r>
                <a:rPr lang="en-US" sz="2000" b="1" i="1" dirty="0">
                  <a:latin typeface="Calibri" panose="020F0502020204030204" pitchFamily="34" charset="0"/>
                </a:rPr>
                <a:t>Core Principle:  Energy burden is complex with solutions </a:t>
              </a:r>
            </a:p>
            <a:p>
              <a:pPr marL="0" lvl="1" algn="l" defTabSz="666750">
                <a:lnSpc>
                  <a:spcPct val="90000"/>
                </a:lnSpc>
                <a:spcAft>
                  <a:spcPts val="1200"/>
                </a:spcAft>
                <a:buSzPct val="130000"/>
              </a:pPr>
              <a:r>
                <a:rPr lang="en-US" sz="2000" b="1" i="1" dirty="0">
                  <a:latin typeface="Calibri" panose="020F0502020204030204" pitchFamily="34" charset="0"/>
                </a:rPr>
                <a:t>to root causes necessitating public policy reform + incentives.</a:t>
              </a:r>
              <a:endParaRPr lang="en-US" sz="2000" b="1" dirty="0">
                <a:latin typeface="Calibri" panose="020F0502020204030204" pitchFamily="34" charset="0"/>
              </a:endParaRPr>
            </a:p>
          </p:txBody>
        </p:sp>
      </p:grpSp>
      <p:pic>
        <p:nvPicPr>
          <p:cNvPr id="7" name="Shape 696" descr="Macintosh HD:Users:marilyn:Desktop:Screen Shot 2014-10-28 at 5.49.44 PM.png">
            <a:extLst>
              <a:ext uri="{FF2B5EF4-FFF2-40B4-BE49-F238E27FC236}">
                <a16:creationId xmlns:a16="http://schemas.microsoft.com/office/drawing/2014/main" id="{6BB4C49F-1D6D-9949-83F7-AC0E0E44467F}"/>
              </a:ext>
            </a:extLst>
          </p:cNvPr>
          <p:cNvPicPr preferRelativeResize="0"/>
          <p:nvPr/>
        </p:nvPicPr>
        <p:blipFill rotWithShape="1">
          <a:blip r:embed="rId2">
            <a:alphaModFix/>
          </a:blip>
          <a:srcRect l="31487" t="30227" r="31329" b="7789"/>
          <a:stretch/>
        </p:blipFill>
        <p:spPr>
          <a:xfrm>
            <a:off x="6524351" y="3581400"/>
            <a:ext cx="2557748" cy="2529370"/>
          </a:xfrm>
          <a:prstGeom prst="rect">
            <a:avLst/>
          </a:prstGeom>
          <a:noFill/>
          <a:ln>
            <a:solidFill>
              <a:schemeClr val="tx1"/>
            </a:solidFill>
          </a:ln>
        </p:spPr>
      </p:pic>
      <p:sp>
        <p:nvSpPr>
          <p:cNvPr id="8" name="Rectangle 7">
            <a:extLst>
              <a:ext uri="{FF2B5EF4-FFF2-40B4-BE49-F238E27FC236}">
                <a16:creationId xmlns:a16="http://schemas.microsoft.com/office/drawing/2014/main" id="{43CEA4EC-89F1-554A-9174-88CBAFCDD087}"/>
              </a:ext>
            </a:extLst>
          </p:cNvPr>
          <p:cNvSpPr/>
          <p:nvPr/>
        </p:nvSpPr>
        <p:spPr>
          <a:xfrm>
            <a:off x="158737" y="5125885"/>
            <a:ext cx="6365613" cy="984885"/>
          </a:xfrm>
          <a:prstGeom prst="rect">
            <a:avLst/>
          </a:prstGeom>
        </p:spPr>
        <p:txBody>
          <a:bodyPr wrap="square">
            <a:spAutoFit/>
          </a:bodyPr>
          <a:lstStyle/>
          <a:p>
            <a:pPr algn="l">
              <a:buClr>
                <a:schemeClr val="dk1"/>
              </a:buClr>
              <a:buSzPts val="1200"/>
            </a:pPr>
            <a:r>
              <a:rPr lang="en-US" sz="1600" b="1" dirty="0">
                <a:solidFill>
                  <a:schemeClr val="dk1"/>
                </a:solidFill>
                <a:latin typeface="Calibri" panose="020F0502020204030204" pitchFamily="34" charset="0"/>
                <a:ea typeface="Calibri"/>
                <a:cs typeface="Calibri" panose="020F0502020204030204" pitchFamily="34" charset="0"/>
                <a:sym typeface="Calibri"/>
              </a:rPr>
              <a:t>Source: </a:t>
            </a:r>
            <a:r>
              <a:rPr lang="en-US" sz="1600" dirty="0">
                <a:latin typeface="Calibri" panose="020F0502020204030204" pitchFamily="34" charset="0"/>
                <a:cs typeface="Calibri" panose="020F0502020204030204" pitchFamily="34" charset="0"/>
              </a:rPr>
              <a:t>Brown, Marilyn A., Benjamin </a:t>
            </a:r>
            <a:r>
              <a:rPr lang="en-US" sz="1600" dirty="0" err="1">
                <a:latin typeface="Calibri" panose="020F0502020204030204" pitchFamily="34" charset="0"/>
                <a:cs typeface="Calibri" panose="020F0502020204030204" pitchFamily="34" charset="0"/>
              </a:rPr>
              <a:t>Staver</a:t>
            </a:r>
            <a:r>
              <a:rPr lang="en-US" sz="1600" dirty="0">
                <a:latin typeface="Calibri" panose="020F0502020204030204" pitchFamily="34" charset="0"/>
                <a:cs typeface="Calibri" panose="020F0502020204030204" pitchFamily="34" charset="0"/>
              </a:rPr>
              <a:t>, Alexander M. Smith, and John Sibley. 2015. Alternative Business Models for Energy Efficiency: Emerging Trends in the Southeast, </a:t>
            </a:r>
            <a:r>
              <a:rPr lang="en-US" sz="1600" i="1" dirty="0">
                <a:latin typeface="Calibri" panose="020F0502020204030204" pitchFamily="34" charset="0"/>
                <a:cs typeface="Calibri" panose="020F0502020204030204" pitchFamily="34" charset="0"/>
              </a:rPr>
              <a:t>The Electricity Journal, </a:t>
            </a:r>
            <a:r>
              <a:rPr lang="en-US" sz="1600" dirty="0">
                <a:latin typeface="Calibri" panose="020F0502020204030204" pitchFamily="34" charset="0"/>
                <a:cs typeface="Calibri" panose="020F0502020204030204" pitchFamily="34" charset="0"/>
              </a:rPr>
              <a:t>2015,</a:t>
            </a:r>
            <a:r>
              <a:rPr lang="en-US" sz="1600" i="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28 (4): 103-117.</a:t>
            </a:r>
          </a:p>
          <a:p>
            <a:pPr>
              <a:buClr>
                <a:schemeClr val="dk1"/>
              </a:buClr>
              <a:buSzPts val="1200"/>
            </a:pPr>
            <a:endParaRPr lang="en-US" sz="1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464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340" y="609600"/>
            <a:ext cx="8524672" cy="1676400"/>
          </a:xfrm>
        </p:spPr>
        <p:txBody>
          <a:bodyPr anchor="t">
            <a:noAutofit/>
          </a:bodyPr>
          <a:lstStyle/>
          <a:p>
            <a:r>
              <a:rPr lang="en-US" sz="3200" dirty="0">
                <a:solidFill>
                  <a:srgbClr val="1F497D"/>
                </a:solidFill>
                <a:effectLst/>
                <a:latin typeface="Arial Black" panose="020B0A04020102020204" pitchFamily="34" charset="0"/>
                <a:cs typeface="Arial" panose="020B0604020202020204" pitchFamily="34" charset="0"/>
              </a:rPr>
              <a:t>The philanthropic community can promote success across all of these solutions.</a:t>
            </a:r>
            <a:br>
              <a:rPr lang="en-US" sz="3200" dirty="0">
                <a:solidFill>
                  <a:srgbClr val="1F497D"/>
                </a:solidFill>
                <a:effectLst/>
                <a:latin typeface="Arial Black" panose="020B0A04020102020204" pitchFamily="34" charset="0"/>
                <a:cs typeface="Arial" panose="020B0604020202020204" pitchFamily="34" charset="0"/>
              </a:rPr>
            </a:br>
            <a:br>
              <a:rPr lang="en-US" sz="3200" dirty="0">
                <a:solidFill>
                  <a:srgbClr val="1F497D"/>
                </a:solidFill>
                <a:effectLst/>
                <a:latin typeface="Arial Black" panose="020B0A04020102020204" pitchFamily="34" charset="0"/>
                <a:cs typeface="Arial" panose="020B0604020202020204" pitchFamily="34" charset="0"/>
              </a:rPr>
            </a:br>
            <a:r>
              <a:rPr lang="en-US" sz="3200" dirty="0">
                <a:solidFill>
                  <a:srgbClr val="1F497D"/>
                </a:solidFill>
                <a:effectLst/>
                <a:latin typeface="Arial Black" panose="020B0A04020102020204" pitchFamily="34" charset="0"/>
                <a:cs typeface="Arial" panose="020B0604020202020204" pitchFamily="34" charset="0"/>
              </a:rPr>
              <a:t>Thank you.</a:t>
            </a:r>
          </a:p>
        </p:txBody>
      </p:sp>
      <p:sp>
        <p:nvSpPr>
          <p:cNvPr id="4" name="Slide Number Placeholder 3"/>
          <p:cNvSpPr>
            <a:spLocks noGrp="1"/>
          </p:cNvSpPr>
          <p:nvPr>
            <p:ph type="sldNum" sz="quarter" idx="12"/>
          </p:nvPr>
        </p:nvSpPr>
        <p:spPr/>
        <p:txBody>
          <a:bodyPr/>
          <a:lstStyle/>
          <a:p>
            <a:pPr>
              <a:defRPr/>
            </a:pPr>
            <a:fld id="{5EE97CFF-628E-40AF-8B55-623CA4994EE3}" type="slidenum">
              <a:rPr lang="en-US" smtClean="0"/>
              <a:pPr>
                <a:defRPr/>
              </a:pPr>
              <a:t>11</a:t>
            </a:fld>
            <a:endParaRPr lang="en-US" dirty="0"/>
          </a:p>
        </p:txBody>
      </p:sp>
    </p:spTree>
    <p:extLst>
      <p:ext uri="{BB962C8B-B14F-4D97-AF65-F5344CB8AC3E}">
        <p14:creationId xmlns:p14="http://schemas.microsoft.com/office/powerpoint/2010/main" val="295783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647" y="122238"/>
            <a:ext cx="8229600" cy="868362"/>
          </a:xfrm>
        </p:spPr>
        <p:txBody>
          <a:bodyPr>
            <a:normAutofit/>
          </a:bodyPr>
          <a:lstStyle/>
          <a:p>
            <a:r>
              <a:rPr lang="en-US" sz="3200" dirty="0">
                <a:solidFill>
                  <a:srgbClr val="1F497D"/>
                </a:solidFill>
                <a:effectLst/>
                <a:latin typeface="Arial Black" panose="020B0A04020102020204" pitchFamily="34" charset="0"/>
                <a:cs typeface="Arial" panose="020B0604020202020204" pitchFamily="34" charset="0"/>
              </a:rPr>
              <a:t>Research Team &amp; Collaborators</a:t>
            </a:r>
          </a:p>
        </p:txBody>
      </p:sp>
      <p:sp>
        <p:nvSpPr>
          <p:cNvPr id="4" name="Slide Number Placeholder 3"/>
          <p:cNvSpPr>
            <a:spLocks noGrp="1"/>
          </p:cNvSpPr>
          <p:nvPr>
            <p:ph type="sldNum" sz="quarter" idx="12"/>
          </p:nvPr>
        </p:nvSpPr>
        <p:spPr/>
        <p:txBody>
          <a:bodyPr/>
          <a:lstStyle/>
          <a:p>
            <a:pPr>
              <a:defRPr/>
            </a:pPr>
            <a:fld id="{5EE97CFF-628E-40AF-8B55-623CA4994EE3}" type="slidenum">
              <a:rPr lang="en-US" smtClean="0"/>
              <a:pPr>
                <a:defRPr/>
              </a:pPr>
              <a:t>12</a:t>
            </a:fld>
            <a:endParaRPr lang="en-US" dirty="0"/>
          </a:p>
        </p:txBody>
      </p:sp>
      <p:sp>
        <p:nvSpPr>
          <p:cNvPr id="9" name="Content Placeholder 1"/>
          <p:cNvSpPr txBox="1">
            <a:spLocks/>
          </p:cNvSpPr>
          <p:nvPr/>
        </p:nvSpPr>
        <p:spPr bwMode="auto">
          <a:xfrm>
            <a:off x="5486400" y="1321904"/>
            <a:ext cx="33750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spcAft>
                <a:spcPts val="1200"/>
              </a:spcAft>
              <a:buNone/>
            </a:pPr>
            <a:r>
              <a:rPr lang="en-US" sz="2400" i="1" dirty="0">
                <a:latin typeface="Calibri" panose="020F0502020204030204" pitchFamily="34" charset="0"/>
                <a:cs typeface="Arial" panose="020B0604020202020204" pitchFamily="34" charset="0"/>
              </a:rPr>
              <a:t>Collaboration Highlights:</a:t>
            </a:r>
          </a:p>
          <a:p>
            <a:pPr>
              <a:spcAft>
                <a:spcPts val="1200"/>
              </a:spcAft>
            </a:pPr>
            <a:r>
              <a:rPr lang="en-US" sz="2400" i="1" dirty="0">
                <a:latin typeface="Calibri" panose="020F0502020204030204" pitchFamily="34" charset="0"/>
                <a:cs typeface="Arial" panose="020B0604020202020204" pitchFamily="34" charset="0"/>
              </a:rPr>
              <a:t>Business, Public Policy, Engineering Expertise</a:t>
            </a:r>
          </a:p>
          <a:p>
            <a:pPr>
              <a:spcAft>
                <a:spcPts val="1200"/>
              </a:spcAft>
            </a:pPr>
            <a:r>
              <a:rPr lang="en-US" sz="2400" i="1" dirty="0">
                <a:latin typeface="Calibri" panose="020F0502020204030204" pitchFamily="34" charset="0"/>
                <a:cs typeface="Arial" panose="020B0604020202020204" pitchFamily="34" charset="0"/>
              </a:rPr>
              <a:t>Faculty &amp; Student Collaboration</a:t>
            </a:r>
          </a:p>
          <a:p>
            <a:pPr>
              <a:spcAft>
                <a:spcPts val="1200"/>
              </a:spcAft>
            </a:pPr>
            <a:r>
              <a:rPr lang="en-US" sz="2400" i="1" dirty="0">
                <a:latin typeface="Calibri" panose="020F0502020204030204" pitchFamily="34" charset="0"/>
                <a:cs typeface="Arial" panose="020B0604020202020204" pitchFamily="34" charset="0"/>
              </a:rPr>
              <a:t>Enhanced stakeholder engagement via knowledgeable contractors</a:t>
            </a:r>
          </a:p>
        </p:txBody>
      </p:sp>
      <p:graphicFrame>
        <p:nvGraphicFramePr>
          <p:cNvPr id="10" name="Table 9"/>
          <p:cNvGraphicFramePr>
            <a:graphicFrameLocks noGrp="1"/>
          </p:cNvGraphicFramePr>
          <p:nvPr>
            <p:extLst>
              <p:ext uri="{D42A27DB-BD31-4B8C-83A1-F6EECF244321}">
                <p14:modId xmlns:p14="http://schemas.microsoft.com/office/powerpoint/2010/main" val="226846657"/>
              </p:ext>
            </p:extLst>
          </p:nvPr>
        </p:nvGraphicFramePr>
        <p:xfrm>
          <a:off x="240631" y="914401"/>
          <a:ext cx="4864769" cy="4777406"/>
        </p:xfrm>
        <a:graphic>
          <a:graphicData uri="http://schemas.openxmlformats.org/drawingml/2006/table">
            <a:tbl>
              <a:tblPr firstRow="1" bandRow="1"/>
              <a:tblGrid>
                <a:gridCol w="1863365">
                  <a:extLst>
                    <a:ext uri="{9D8B030D-6E8A-4147-A177-3AD203B41FA5}">
                      <a16:colId xmlns:a16="http://schemas.microsoft.com/office/drawing/2014/main" val="244989318"/>
                    </a:ext>
                  </a:extLst>
                </a:gridCol>
                <a:gridCol w="3001404">
                  <a:extLst>
                    <a:ext uri="{9D8B030D-6E8A-4147-A177-3AD203B41FA5}">
                      <a16:colId xmlns:a16="http://schemas.microsoft.com/office/drawing/2014/main" val="2656326122"/>
                    </a:ext>
                  </a:extLst>
                </a:gridCol>
              </a:tblGrid>
              <a:tr h="251207">
                <a:tc>
                  <a:txBody>
                    <a:bodyPr/>
                    <a:lstStyle/>
                    <a:p>
                      <a:r>
                        <a:rPr lang="en-US" sz="1100" dirty="0">
                          <a:latin typeface="Calibri" panose="020F0502020204030204" pitchFamily="34" charset="0"/>
                          <a:cs typeface="Arial" panose="020B0604020202020204" pitchFamily="34" charset="0"/>
                        </a:rPr>
                        <a:t>Team Member</a:t>
                      </a:r>
                    </a:p>
                  </a:txBody>
                  <a:tcPr/>
                </a:tc>
                <a:tc>
                  <a:txBody>
                    <a:bodyPr/>
                    <a:lstStyle/>
                    <a:p>
                      <a:r>
                        <a:rPr lang="en-US" sz="1100" dirty="0">
                          <a:latin typeface="Calibri" panose="020F0502020204030204" pitchFamily="34" charset="0"/>
                          <a:cs typeface="Arial" panose="020B0604020202020204" pitchFamily="34" charset="0"/>
                        </a:rPr>
                        <a:t>Organization</a:t>
                      </a:r>
                    </a:p>
                  </a:txBody>
                  <a:tcPr/>
                </a:tc>
                <a:extLst>
                  <a:ext uri="{0D108BD9-81ED-4DB2-BD59-A6C34878D82A}">
                    <a16:rowId xmlns:a16="http://schemas.microsoft.com/office/drawing/2014/main" val="3873619736"/>
                  </a:ext>
                </a:extLst>
              </a:tr>
              <a:tr h="738845">
                <a:tc>
                  <a:txBody>
                    <a:bodyPr/>
                    <a:lstStyle/>
                    <a:p>
                      <a:r>
                        <a:rPr lang="en-US" sz="1100" dirty="0">
                          <a:latin typeface="Calibri" panose="020F0502020204030204" pitchFamily="34" charset="0"/>
                          <a:cs typeface="Arial" panose="020B0604020202020204" pitchFamily="34" charset="0"/>
                        </a:rPr>
                        <a:t>Dr. Marilyn</a:t>
                      </a:r>
                      <a:r>
                        <a:rPr lang="en-US" sz="1100" baseline="0" dirty="0">
                          <a:latin typeface="Calibri" panose="020F0502020204030204" pitchFamily="34" charset="0"/>
                          <a:cs typeface="Arial" panose="020B0604020202020204" pitchFamily="34" charset="0"/>
                        </a:rPr>
                        <a:t> Brown</a:t>
                      </a:r>
                    </a:p>
                    <a:p>
                      <a:r>
                        <a:rPr lang="en-US" sz="1100" baseline="0" dirty="0">
                          <a:latin typeface="Calibri" panose="020F0502020204030204" pitchFamily="34" charset="0"/>
                          <a:cs typeface="Arial" panose="020B0604020202020204" pitchFamily="34" charset="0"/>
                        </a:rPr>
                        <a:t>(CO-PI)</a:t>
                      </a:r>
                      <a:endParaRPr lang="en-US" sz="1100" dirty="0">
                        <a:latin typeface="Calibri" panose="020F050202020403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US" sz="1100" dirty="0">
                          <a:latin typeface="Calibri" panose="020F0502020204030204" pitchFamily="34" charset="0"/>
                          <a:cs typeface="Arial" panose="020B0604020202020204" pitchFamily="34" charset="0"/>
                        </a:rPr>
                        <a:t>School</a:t>
                      </a:r>
                      <a:r>
                        <a:rPr lang="en-US" sz="1100" baseline="0" dirty="0">
                          <a:latin typeface="Calibri" panose="020F0502020204030204" pitchFamily="34" charset="0"/>
                          <a:cs typeface="Arial" panose="020B0604020202020204" pitchFamily="34" charset="0"/>
                        </a:rPr>
                        <a:t> of Public Policy</a:t>
                      </a:r>
                    </a:p>
                    <a:p>
                      <a:pPr marL="0" indent="0">
                        <a:buFont typeface="Arial" panose="020B0604020202020204" pitchFamily="34" charset="0"/>
                        <a:buNone/>
                      </a:pPr>
                      <a:r>
                        <a:rPr lang="en-US" sz="1100" baseline="0" dirty="0">
                          <a:latin typeface="Calibri" panose="020F0502020204030204" pitchFamily="34" charset="0"/>
                          <a:cs typeface="Arial" panose="020B0604020202020204" pitchFamily="34" charset="0"/>
                        </a:rPr>
                        <a:t>Ivan Allen College of Liberal Arts</a:t>
                      </a:r>
                    </a:p>
                    <a:p>
                      <a:pPr marL="0" indent="0">
                        <a:buFont typeface="Arial" panose="020B0604020202020204" pitchFamily="34" charset="0"/>
                        <a:buNone/>
                      </a:pPr>
                      <a:r>
                        <a:rPr lang="en-US" sz="1100" baseline="0" dirty="0">
                          <a:latin typeface="Calibri" panose="020F0502020204030204" pitchFamily="34" charset="0"/>
                          <a:cs typeface="Arial" panose="020B0604020202020204" pitchFamily="34" charset="0"/>
                        </a:rPr>
                        <a:t>Brook Byers Institute for Sustainable Systems</a:t>
                      </a:r>
                    </a:p>
                    <a:p>
                      <a:r>
                        <a:rPr lang="en-US" sz="1100" b="1" baseline="0" dirty="0">
                          <a:latin typeface="Calibri" panose="020F0502020204030204" pitchFamily="34" charset="0"/>
                          <a:cs typeface="Arial" panose="020B0604020202020204" pitchFamily="34" charset="0"/>
                        </a:rPr>
                        <a:t>Georgia Institute of Technology</a:t>
                      </a:r>
                      <a:endParaRPr lang="en-US" sz="1100" b="1" dirty="0">
                        <a:latin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611523387"/>
                  </a:ext>
                </a:extLst>
              </a:tr>
              <a:tr h="576299">
                <a:tc>
                  <a:txBody>
                    <a:bodyPr/>
                    <a:lstStyle/>
                    <a:p>
                      <a:r>
                        <a:rPr lang="en-US" sz="1100" dirty="0">
                          <a:latin typeface="Calibri" panose="020F0502020204030204" pitchFamily="34" charset="0"/>
                          <a:cs typeface="Arial" panose="020B0604020202020204" pitchFamily="34" charset="0"/>
                        </a:rPr>
                        <a:t>Michael Oxman</a:t>
                      </a:r>
                    </a:p>
                    <a:p>
                      <a:r>
                        <a:rPr lang="en-US" sz="1100" dirty="0">
                          <a:latin typeface="Calibri" panose="020F0502020204030204" pitchFamily="34" charset="0"/>
                          <a:cs typeface="Arial" panose="020B0604020202020204" pitchFamily="34" charset="0"/>
                        </a:rPr>
                        <a:t>(CO-PI)</a:t>
                      </a:r>
                    </a:p>
                  </a:txBody>
                  <a:tcPr/>
                </a:tc>
                <a:tc>
                  <a:txBody>
                    <a:bodyPr/>
                    <a:lstStyle/>
                    <a:p>
                      <a:r>
                        <a:rPr lang="en-US" sz="1100" dirty="0">
                          <a:latin typeface="Calibri" panose="020F0502020204030204" pitchFamily="34" charset="0"/>
                          <a:cs typeface="Arial" panose="020B0604020202020204" pitchFamily="34" charset="0"/>
                        </a:rPr>
                        <a:t>Ray</a:t>
                      </a:r>
                      <a:r>
                        <a:rPr lang="en-US" sz="1100" baseline="0" dirty="0">
                          <a:latin typeface="Calibri" panose="020F0502020204030204" pitchFamily="34" charset="0"/>
                          <a:cs typeface="Arial" panose="020B0604020202020204" pitchFamily="34" charset="0"/>
                        </a:rPr>
                        <a:t> C. Anderson Center for Sustainable Business at </a:t>
                      </a:r>
                      <a:r>
                        <a:rPr lang="en-US" sz="1100" dirty="0">
                          <a:latin typeface="Calibri" panose="020F0502020204030204" pitchFamily="34" charset="0"/>
                          <a:cs typeface="Arial" panose="020B0604020202020204" pitchFamily="34" charset="0"/>
                        </a:rPr>
                        <a:t>Scheller College of Business</a:t>
                      </a:r>
                    </a:p>
                    <a:p>
                      <a:r>
                        <a:rPr lang="en-US" sz="1100" b="1" dirty="0">
                          <a:latin typeface="Calibri" panose="020F0502020204030204" pitchFamily="34" charset="0"/>
                          <a:cs typeface="Arial" panose="020B0604020202020204" pitchFamily="34" charset="0"/>
                        </a:rPr>
                        <a:t>Georgia</a:t>
                      </a:r>
                      <a:r>
                        <a:rPr lang="en-US" sz="1100" b="1" baseline="0" dirty="0">
                          <a:latin typeface="Calibri" panose="020F0502020204030204" pitchFamily="34" charset="0"/>
                          <a:cs typeface="Arial" panose="020B0604020202020204" pitchFamily="34" charset="0"/>
                        </a:rPr>
                        <a:t> Institute of Technology</a:t>
                      </a:r>
                      <a:endParaRPr lang="en-US" sz="1100" b="1" dirty="0">
                        <a:latin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2"/>
                  </a:ext>
                </a:extLst>
              </a:tr>
              <a:tr h="576299">
                <a:tc>
                  <a:txBody>
                    <a:bodyPr/>
                    <a:lstStyle/>
                    <a:p>
                      <a:r>
                        <a:rPr lang="en-US" sz="1100" dirty="0">
                          <a:latin typeface="Calibri" panose="020F0502020204030204" pitchFamily="34" charset="0"/>
                          <a:cs typeface="Arial" panose="020B0604020202020204" pitchFamily="34" charset="0"/>
                        </a:rPr>
                        <a:t>Dr. Beril Toktay</a:t>
                      </a:r>
                    </a:p>
                    <a:p>
                      <a:r>
                        <a:rPr lang="en-US" sz="1100" dirty="0">
                          <a:latin typeface="Calibri" panose="020F0502020204030204" pitchFamily="34" charset="0"/>
                          <a:cs typeface="Arial" panose="020B0604020202020204" pitchFamily="34" charset="0"/>
                        </a:rPr>
                        <a:t>(CO-PI)</a:t>
                      </a:r>
                    </a:p>
                  </a:txBody>
                  <a:tcPr/>
                </a:tc>
                <a:tc>
                  <a:txBody>
                    <a:bodyPr/>
                    <a:lstStyle/>
                    <a:p>
                      <a:r>
                        <a:rPr lang="en-US" sz="1100" dirty="0">
                          <a:latin typeface="Calibri" panose="020F0502020204030204" pitchFamily="34" charset="0"/>
                          <a:cs typeface="Arial" panose="020B0604020202020204" pitchFamily="34" charset="0"/>
                        </a:rPr>
                        <a:t>Ray</a:t>
                      </a:r>
                      <a:r>
                        <a:rPr lang="en-US" sz="1100" baseline="0" dirty="0">
                          <a:latin typeface="Calibri" panose="020F0502020204030204" pitchFamily="34" charset="0"/>
                          <a:cs typeface="Arial" panose="020B0604020202020204" pitchFamily="34" charset="0"/>
                        </a:rPr>
                        <a:t> C. Anderson Center for Sustainable Business at </a:t>
                      </a:r>
                      <a:r>
                        <a:rPr lang="en-US" sz="1100" dirty="0">
                          <a:latin typeface="Calibri" panose="020F0502020204030204" pitchFamily="34" charset="0"/>
                          <a:cs typeface="Arial" panose="020B0604020202020204" pitchFamily="34" charset="0"/>
                        </a:rPr>
                        <a:t>Scheller College of Business</a:t>
                      </a:r>
                    </a:p>
                    <a:p>
                      <a:r>
                        <a:rPr lang="en-US" sz="1100" b="1" dirty="0">
                          <a:latin typeface="Calibri" panose="020F0502020204030204" pitchFamily="34" charset="0"/>
                          <a:cs typeface="Arial" panose="020B0604020202020204" pitchFamily="34" charset="0"/>
                        </a:rPr>
                        <a:t>Georgia</a:t>
                      </a:r>
                      <a:r>
                        <a:rPr lang="en-US" sz="1100" b="1" baseline="0" dirty="0">
                          <a:latin typeface="Calibri" panose="020F0502020204030204" pitchFamily="34" charset="0"/>
                          <a:cs typeface="Arial" panose="020B0604020202020204" pitchFamily="34" charset="0"/>
                        </a:rPr>
                        <a:t> Institute of Technology</a:t>
                      </a:r>
                      <a:endParaRPr lang="en-US" sz="1100" b="1" dirty="0">
                        <a:latin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36449711"/>
                  </a:ext>
                </a:extLst>
              </a:tr>
              <a:tr h="576299">
                <a:tc>
                  <a:txBody>
                    <a:bodyPr/>
                    <a:lstStyle/>
                    <a:p>
                      <a:r>
                        <a:rPr lang="en-US" sz="1100" dirty="0">
                          <a:latin typeface="Calibri" panose="020F0502020204030204" pitchFamily="34" charset="0"/>
                          <a:cs typeface="Arial" panose="020B0604020202020204" pitchFamily="34" charset="0"/>
                        </a:rPr>
                        <a:t>Majid Ahmadi</a:t>
                      </a:r>
                    </a:p>
                  </a:txBody>
                  <a:tcPr/>
                </a:tc>
                <a:tc>
                  <a:txBody>
                    <a:bodyPr/>
                    <a:lstStyle/>
                    <a:p>
                      <a:r>
                        <a:rPr lang="en-US" sz="1100" dirty="0">
                          <a:latin typeface="Calibri" panose="020F0502020204030204" pitchFamily="34" charset="0"/>
                          <a:cs typeface="Arial" panose="020B0604020202020204" pitchFamily="34" charset="0"/>
                        </a:rPr>
                        <a:t>School</a:t>
                      </a:r>
                      <a:r>
                        <a:rPr lang="en-US" sz="1100" baseline="0" dirty="0">
                          <a:latin typeface="Calibri" panose="020F0502020204030204" pitchFamily="34" charset="0"/>
                          <a:cs typeface="Arial" panose="020B0604020202020204" pitchFamily="34" charset="0"/>
                        </a:rPr>
                        <a:t> of Public Policy (Climate &amp; Energy Policy Laboratory)</a:t>
                      </a:r>
                    </a:p>
                    <a:p>
                      <a:r>
                        <a:rPr lang="en-US" sz="1100" b="1" baseline="0" dirty="0">
                          <a:latin typeface="Calibri" panose="020F0502020204030204" pitchFamily="34" charset="0"/>
                          <a:cs typeface="Arial" panose="020B0604020202020204" pitchFamily="34" charset="0"/>
                        </a:rPr>
                        <a:t>Georgia Institute of Technology</a:t>
                      </a:r>
                      <a:endParaRPr lang="en-US" sz="1100" b="1" dirty="0">
                        <a:latin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627702191"/>
                  </a:ext>
                </a:extLst>
              </a:tr>
              <a:tr h="413753">
                <a:tc>
                  <a:txBody>
                    <a:bodyPr/>
                    <a:lstStyle/>
                    <a:p>
                      <a:r>
                        <a:rPr lang="en-US" sz="1100" dirty="0">
                          <a:latin typeface="Calibri" panose="020F0502020204030204" pitchFamily="34" charset="0"/>
                          <a:cs typeface="Arial" panose="020B0604020202020204" pitchFamily="34" charset="0"/>
                        </a:rPr>
                        <a:t>Naveed Ahmad</a:t>
                      </a:r>
                    </a:p>
                  </a:txBody>
                  <a:tcPr/>
                </a:tc>
                <a:tc>
                  <a:txBody>
                    <a:bodyPr/>
                    <a:lstStyle/>
                    <a:p>
                      <a:r>
                        <a:rPr lang="en-US" sz="1100" dirty="0">
                          <a:latin typeface="Calibri" panose="020F0502020204030204" pitchFamily="34" charset="0"/>
                          <a:cs typeface="Arial" panose="020B0604020202020204" pitchFamily="34" charset="0"/>
                        </a:rPr>
                        <a:t>Scheller College of Business</a:t>
                      </a:r>
                    </a:p>
                    <a:p>
                      <a:r>
                        <a:rPr lang="en-US" sz="1100" b="1" dirty="0">
                          <a:latin typeface="Calibri" panose="020F0502020204030204" pitchFamily="34" charset="0"/>
                          <a:cs typeface="Arial" panose="020B0604020202020204" pitchFamily="34" charset="0"/>
                        </a:rPr>
                        <a:t>Georgia</a:t>
                      </a:r>
                      <a:r>
                        <a:rPr lang="en-US" sz="1100" b="1" baseline="0" dirty="0">
                          <a:latin typeface="Calibri" panose="020F0502020204030204" pitchFamily="34" charset="0"/>
                          <a:cs typeface="Arial" panose="020B0604020202020204" pitchFamily="34" charset="0"/>
                        </a:rPr>
                        <a:t> Institute of Technology</a:t>
                      </a:r>
                      <a:endParaRPr lang="en-US" sz="1100" b="1" dirty="0">
                        <a:latin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549616817"/>
                  </a:ext>
                </a:extLst>
              </a:tr>
              <a:tr h="576299">
                <a:tc>
                  <a:txBody>
                    <a:bodyPr/>
                    <a:lstStyle/>
                    <a:p>
                      <a:r>
                        <a:rPr lang="en-US" sz="1100" dirty="0">
                          <a:latin typeface="Calibri" panose="020F0502020204030204" pitchFamily="34" charset="0"/>
                          <a:cs typeface="Arial" panose="020B0604020202020204" pitchFamily="34" charset="0"/>
                        </a:rPr>
                        <a:t>Yasaman Mohammad Shahi</a:t>
                      </a:r>
                    </a:p>
                  </a:txBody>
                  <a:tcPr/>
                </a:tc>
                <a:tc>
                  <a:txBody>
                    <a:bodyPr/>
                    <a:lstStyle/>
                    <a:p>
                      <a:r>
                        <a:rPr lang="en-US" sz="1100" dirty="0">
                          <a:latin typeface="Calibri" panose="020F0502020204030204" pitchFamily="34" charset="0"/>
                          <a:cs typeface="Arial" panose="020B0604020202020204" pitchFamily="34" charset="0"/>
                        </a:rPr>
                        <a:t>H. Milton Stewart School of Industrial &amp; Systems</a:t>
                      </a:r>
                      <a:r>
                        <a:rPr lang="en-US" sz="1100" baseline="0" dirty="0">
                          <a:latin typeface="Calibri" panose="020F0502020204030204" pitchFamily="34" charset="0"/>
                          <a:cs typeface="Arial" panose="020B0604020202020204" pitchFamily="34" charset="0"/>
                        </a:rPr>
                        <a:t> Engineering</a:t>
                      </a:r>
                    </a:p>
                    <a:p>
                      <a:r>
                        <a:rPr lang="en-US" sz="1100" b="1" baseline="0" dirty="0">
                          <a:latin typeface="Calibri" panose="020F0502020204030204" pitchFamily="34" charset="0"/>
                          <a:cs typeface="Arial" panose="020B0604020202020204" pitchFamily="34" charset="0"/>
                        </a:rPr>
                        <a:t>Georgia Institute of Technology</a:t>
                      </a:r>
                    </a:p>
                  </a:txBody>
                  <a:tcPr/>
                </a:tc>
                <a:extLst>
                  <a:ext uri="{0D108BD9-81ED-4DB2-BD59-A6C34878D82A}">
                    <a16:rowId xmlns:a16="http://schemas.microsoft.com/office/drawing/2014/main" val="10006"/>
                  </a:ext>
                </a:extLst>
              </a:tr>
              <a:tr h="413753">
                <a:tc>
                  <a:txBody>
                    <a:bodyPr/>
                    <a:lstStyle/>
                    <a:p>
                      <a:r>
                        <a:rPr lang="en-US" sz="1100" dirty="0">
                          <a:latin typeface="Calibri" panose="020F0502020204030204" pitchFamily="34" charset="0"/>
                          <a:cs typeface="Arial" panose="020B0604020202020204" pitchFamily="34" charset="0"/>
                        </a:rPr>
                        <a:t>Suzanne Burnes</a:t>
                      </a:r>
                    </a:p>
                    <a:p>
                      <a:r>
                        <a:rPr lang="en-US" sz="1100" dirty="0">
                          <a:latin typeface="Calibri" panose="020F0502020204030204" pitchFamily="34" charset="0"/>
                          <a:cs typeface="Arial" panose="020B0604020202020204" pitchFamily="34" charset="0"/>
                        </a:rPr>
                        <a:t>Naajia Ahmed</a:t>
                      </a:r>
                    </a:p>
                  </a:txBody>
                  <a:tcPr/>
                </a:tc>
                <a:tc>
                  <a:txBody>
                    <a:bodyPr/>
                    <a:lstStyle/>
                    <a:p>
                      <a:r>
                        <a:rPr lang="en-US" sz="1100" b="1" dirty="0">
                          <a:latin typeface="Calibri" panose="020F0502020204030204" pitchFamily="34" charset="0"/>
                          <a:cs typeface="Arial" panose="020B0604020202020204" pitchFamily="34" charset="0"/>
                        </a:rPr>
                        <a:t>Collective Wisdom Group</a:t>
                      </a:r>
                    </a:p>
                  </a:txBody>
                  <a:tcPr/>
                </a:tc>
                <a:extLst>
                  <a:ext uri="{0D108BD9-81ED-4DB2-BD59-A6C34878D82A}">
                    <a16:rowId xmlns:a16="http://schemas.microsoft.com/office/drawing/2014/main" val="2927468256"/>
                  </a:ext>
                </a:extLst>
              </a:tr>
              <a:tr h="525446">
                <a:tc>
                  <a:txBody>
                    <a:bodyPr/>
                    <a:lstStyle/>
                    <a:p>
                      <a:r>
                        <a:rPr lang="en-US" sz="1100" dirty="0">
                          <a:latin typeface="Calibri" panose="020F0502020204030204" pitchFamily="34" charset="0"/>
                          <a:cs typeface="Arial" panose="020B0604020202020204" pitchFamily="34" charset="0"/>
                        </a:rPr>
                        <a:t>Sabrina Cowden</a:t>
                      </a:r>
                    </a:p>
                    <a:p>
                      <a:r>
                        <a:rPr lang="en-US" sz="1100" dirty="0">
                          <a:latin typeface="Calibri" panose="020F0502020204030204" pitchFamily="34" charset="0"/>
                          <a:cs typeface="Arial" panose="020B0604020202020204" pitchFamily="34" charset="0"/>
                        </a:rPr>
                        <a:t>Erik</a:t>
                      </a:r>
                      <a:r>
                        <a:rPr lang="en-US" sz="1100" baseline="0" dirty="0">
                          <a:latin typeface="Calibri" panose="020F0502020204030204" pitchFamily="34" charset="0"/>
                          <a:cs typeface="Arial" panose="020B0604020202020204" pitchFamily="34" charset="0"/>
                        </a:rPr>
                        <a:t> Froyd</a:t>
                      </a:r>
                      <a:endParaRPr lang="en-US" sz="1100" dirty="0">
                        <a:latin typeface="Calibri" panose="020F0502020204030204" pitchFamily="34" charset="0"/>
                        <a:cs typeface="Arial" panose="020B0604020202020204" pitchFamily="34" charset="0"/>
                      </a:endParaRPr>
                    </a:p>
                  </a:txBody>
                  <a:tcPr/>
                </a:tc>
                <a:tc>
                  <a:txBody>
                    <a:bodyPr/>
                    <a:lstStyle/>
                    <a:p>
                      <a:r>
                        <a:rPr lang="en-US" sz="1100" b="1" dirty="0">
                          <a:latin typeface="Calibri" panose="020F0502020204030204" pitchFamily="34" charset="0"/>
                          <a:cs typeface="Arial" panose="020B0604020202020204" pitchFamily="34" charset="0"/>
                        </a:rPr>
                        <a:t>Milepost</a:t>
                      </a:r>
                      <a:r>
                        <a:rPr lang="en-US" sz="1100" b="1" baseline="0" dirty="0">
                          <a:latin typeface="Calibri" panose="020F0502020204030204" pitchFamily="34" charset="0"/>
                          <a:cs typeface="Arial" panose="020B0604020202020204" pitchFamily="34" charset="0"/>
                        </a:rPr>
                        <a:t> Consulting</a:t>
                      </a:r>
                      <a:endParaRPr lang="en-US" sz="1100" b="1" dirty="0">
                        <a:latin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57948616"/>
                  </a:ext>
                </a:extLst>
              </a:tr>
            </a:tbl>
          </a:graphicData>
        </a:graphic>
      </p:graphicFrame>
      <p:sp>
        <p:nvSpPr>
          <p:cNvPr id="2" name="TextBox 1">
            <a:extLst>
              <a:ext uri="{FF2B5EF4-FFF2-40B4-BE49-F238E27FC236}">
                <a16:creationId xmlns:a16="http://schemas.microsoft.com/office/drawing/2014/main" id="{2D72432A-7954-B94F-AEF9-EA84AD1FA8AC}"/>
              </a:ext>
            </a:extLst>
          </p:cNvPr>
          <p:cNvSpPr txBox="1"/>
          <p:nvPr/>
        </p:nvSpPr>
        <p:spPr>
          <a:xfrm>
            <a:off x="240631" y="5863785"/>
            <a:ext cx="8231010" cy="923330"/>
          </a:xfrm>
          <a:prstGeom prst="rect">
            <a:avLst/>
          </a:prstGeom>
          <a:noFill/>
        </p:spPr>
        <p:txBody>
          <a:bodyPr wrap="square" rtlCol="0">
            <a:spAutoFit/>
          </a:bodyPr>
          <a:lstStyle/>
          <a:p>
            <a:pPr algn="l"/>
            <a:r>
              <a:rPr lang="en-US" dirty="0"/>
              <a:t>Thanks to Southern Company and Georgia Power for providing mean values of household electricity and natural gas consumption data by zip code. Funding from Georgia Tech’s Energy Policy and Innovation Center is appreciated.</a:t>
            </a:r>
          </a:p>
        </p:txBody>
      </p:sp>
    </p:spTree>
    <p:extLst>
      <p:ext uri="{BB962C8B-B14F-4D97-AF65-F5344CB8AC3E}">
        <p14:creationId xmlns:p14="http://schemas.microsoft.com/office/powerpoint/2010/main" val="414084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546100" y="305289"/>
            <a:ext cx="8425282" cy="863234"/>
          </a:xfrm>
        </p:spPr>
        <p:txBody>
          <a:bodyPr>
            <a:normAutofit/>
          </a:bodyPr>
          <a:lstStyle/>
          <a:p>
            <a:pPr algn="ctr" eaLnBrk="1" hangingPunct="1"/>
            <a:r>
              <a:rPr lang="en-US" altLang="zh-CN" sz="3600" b="1" dirty="0">
                <a:solidFill>
                  <a:srgbClr val="1F497D"/>
                </a:solidFill>
                <a:latin typeface="Arial Black" panose="020B0A04020102020204" pitchFamily="34" charset="0"/>
                <a:cs typeface="Arial" panose="020B0604020202020204" pitchFamily="34" charset="0"/>
              </a:rPr>
              <a:t>Contact Information</a:t>
            </a:r>
          </a:p>
        </p:txBody>
      </p:sp>
      <p:sp>
        <p:nvSpPr>
          <p:cNvPr id="3" name="Rectangle 2"/>
          <p:cNvSpPr/>
          <p:nvPr/>
        </p:nvSpPr>
        <p:spPr>
          <a:xfrm>
            <a:off x="546100" y="1596252"/>
            <a:ext cx="5486400" cy="2554545"/>
          </a:xfrm>
          <a:prstGeom prst="rect">
            <a:avLst/>
          </a:prstGeom>
        </p:spPr>
        <p:txBody>
          <a:bodyPr wrap="square">
            <a:spAutoFit/>
          </a:bodyPr>
          <a:lstStyle/>
          <a:p>
            <a:pPr algn="l"/>
            <a:r>
              <a:rPr lang="pl-PL" sz="2000" b="1" dirty="0">
                <a:solidFill>
                  <a:prstClr val="black"/>
                </a:solidFill>
              </a:rPr>
              <a:t>Dr. Marilyn A. Brown, </a:t>
            </a:r>
            <a:r>
              <a:rPr lang="pl-PL" sz="2000" dirty="0" err="1">
                <a:solidFill>
                  <a:prstClr val="black"/>
                </a:solidFill>
              </a:rPr>
              <a:t>Regents</a:t>
            </a:r>
            <a:r>
              <a:rPr lang="pl-PL" sz="2000" dirty="0">
                <a:solidFill>
                  <a:prstClr val="black"/>
                </a:solidFill>
              </a:rPr>
              <a:t> </a:t>
            </a:r>
            <a:r>
              <a:rPr lang="pl-PL" sz="2000" dirty="0" err="1">
                <a:solidFill>
                  <a:prstClr val="black"/>
                </a:solidFill>
              </a:rPr>
              <a:t>Professor</a:t>
            </a:r>
            <a:r>
              <a:rPr lang="pl-PL" sz="2000" dirty="0">
                <a:solidFill>
                  <a:prstClr val="black"/>
                </a:solidFill>
              </a:rPr>
              <a:t> </a:t>
            </a:r>
          </a:p>
          <a:p>
            <a:pPr algn="l"/>
            <a:r>
              <a:rPr lang="pl-PL" sz="2000" dirty="0">
                <a:solidFill>
                  <a:prstClr val="black"/>
                </a:solidFill>
              </a:rPr>
              <a:t>Brook Byers Professor of </a:t>
            </a:r>
            <a:r>
              <a:rPr lang="pl-PL" sz="2000" dirty="0" err="1">
                <a:solidFill>
                  <a:prstClr val="black"/>
                </a:solidFill>
              </a:rPr>
              <a:t>Sustainable</a:t>
            </a:r>
            <a:r>
              <a:rPr lang="en-US" sz="2000" dirty="0">
                <a:solidFill>
                  <a:prstClr val="black"/>
                </a:solidFill>
              </a:rPr>
              <a:t> </a:t>
            </a:r>
            <a:r>
              <a:rPr lang="pl-PL" sz="2000" dirty="0">
                <a:solidFill>
                  <a:prstClr val="black"/>
                </a:solidFill>
              </a:rPr>
              <a:t>Systems</a:t>
            </a:r>
          </a:p>
          <a:p>
            <a:pPr algn="l"/>
            <a:r>
              <a:rPr lang="en-US" sz="2000" dirty="0">
                <a:solidFill>
                  <a:prstClr val="black"/>
                </a:solidFill>
              </a:rPr>
              <a:t>School of Public Policy</a:t>
            </a:r>
            <a:endParaRPr lang="pl-PL" sz="2000" dirty="0">
              <a:solidFill>
                <a:prstClr val="black"/>
              </a:solidFill>
            </a:endParaRPr>
          </a:p>
          <a:p>
            <a:pPr algn="l"/>
            <a:r>
              <a:rPr lang="en-US" sz="2000" dirty="0">
                <a:solidFill>
                  <a:prstClr val="black"/>
                </a:solidFill>
              </a:rPr>
              <a:t>Georgia Institute of Technology</a:t>
            </a:r>
          </a:p>
          <a:p>
            <a:pPr algn="l"/>
            <a:r>
              <a:rPr lang="en-US" sz="2000" dirty="0">
                <a:solidFill>
                  <a:prstClr val="black"/>
                </a:solidFill>
              </a:rPr>
              <a:t>Atlanta, GA 30332-0345</a:t>
            </a:r>
          </a:p>
          <a:p>
            <a:pPr algn="l"/>
            <a:r>
              <a:rPr lang="pl-PL" sz="2000" dirty="0">
                <a:solidFill>
                  <a:prstClr val="black"/>
                </a:solidFill>
                <a:hlinkClick r:id="rId3"/>
              </a:rPr>
              <a:t>Marilyn.Brown@</a:t>
            </a:r>
            <a:r>
              <a:rPr lang="en-US" sz="2000" dirty="0" err="1">
                <a:solidFill>
                  <a:prstClr val="black"/>
                </a:solidFill>
                <a:hlinkClick r:id="rId3"/>
              </a:rPr>
              <a:t>pubpolicy</a:t>
            </a:r>
            <a:r>
              <a:rPr lang="en-US" sz="2000" dirty="0">
                <a:solidFill>
                  <a:prstClr val="black"/>
                </a:solidFill>
                <a:hlinkClick r:id="rId3"/>
              </a:rPr>
              <a:t>.</a:t>
            </a:r>
            <a:r>
              <a:rPr lang="pl-PL" sz="2000" dirty="0">
                <a:solidFill>
                  <a:prstClr val="black"/>
                </a:solidFill>
                <a:hlinkClick r:id="rId3"/>
              </a:rPr>
              <a:t>gatech.edu</a:t>
            </a:r>
            <a:endParaRPr lang="pl-PL" sz="2000" dirty="0">
              <a:solidFill>
                <a:prstClr val="black"/>
              </a:solidFill>
            </a:endParaRPr>
          </a:p>
          <a:p>
            <a:pPr algn="l"/>
            <a:r>
              <a:rPr lang="pl-PL" sz="2000" dirty="0" err="1">
                <a:solidFill>
                  <a:prstClr val="black"/>
                </a:solidFill>
              </a:rPr>
              <a:t>Climate</a:t>
            </a:r>
            <a:r>
              <a:rPr lang="pl-PL" sz="2000" dirty="0">
                <a:solidFill>
                  <a:prstClr val="black"/>
                </a:solidFill>
              </a:rPr>
              <a:t> and </a:t>
            </a:r>
            <a:r>
              <a:rPr lang="pl-PL" sz="2000" dirty="0" err="1">
                <a:solidFill>
                  <a:prstClr val="black"/>
                </a:solidFill>
              </a:rPr>
              <a:t>Energy</a:t>
            </a:r>
            <a:r>
              <a:rPr lang="pl-PL" sz="2000" dirty="0">
                <a:solidFill>
                  <a:prstClr val="black"/>
                </a:solidFill>
              </a:rPr>
              <a:t> Policy Lab: </a:t>
            </a:r>
          </a:p>
          <a:p>
            <a:pPr algn="l"/>
            <a:r>
              <a:rPr lang="pl-PL" sz="2000" dirty="0">
                <a:solidFill>
                  <a:prstClr val="black"/>
                </a:solidFill>
                <a:hlinkClick r:id="rId4"/>
              </a:rPr>
              <a:t>www.cepl.gatech.edu</a:t>
            </a:r>
            <a:endParaRPr lang="en-US" sz="2000" dirty="0">
              <a:solidFill>
                <a:prstClr val="black"/>
              </a:solidFill>
            </a:endParaRPr>
          </a:p>
        </p:txBody>
      </p:sp>
      <p:pic>
        <p:nvPicPr>
          <p:cNvPr id="6" name="Picture 6" descr="C:\Users\XXI\Downloads\sign_21.jpg"/>
          <p:cNvPicPr>
            <a:picLocks noChangeAspect="1" noChangeArrowheads="1"/>
          </p:cNvPicPr>
          <p:nvPr/>
        </p:nvPicPr>
        <p:blipFill>
          <a:blip r:embed="rId5" cstate="print"/>
          <a:srcRect/>
          <a:stretch>
            <a:fillRect/>
          </a:stretch>
        </p:blipFill>
        <p:spPr bwMode="auto">
          <a:xfrm>
            <a:off x="5311391" y="2406944"/>
            <a:ext cx="3700484" cy="978658"/>
          </a:xfrm>
          <a:prstGeom prst="rect">
            <a:avLst/>
          </a:prstGeom>
          <a:noFill/>
        </p:spPr>
      </p:pic>
      <p:sp>
        <p:nvSpPr>
          <p:cNvPr id="2" name="Slide Number Placeholder 1"/>
          <p:cNvSpPr>
            <a:spLocks noGrp="1"/>
          </p:cNvSpPr>
          <p:nvPr>
            <p:ph type="sldNum" sz="quarter" idx="4294967295"/>
          </p:nvPr>
        </p:nvSpPr>
        <p:spPr>
          <a:xfrm>
            <a:off x="4343400" y="1036638"/>
            <a:ext cx="457200" cy="441325"/>
          </a:xfrm>
          <a:prstGeom prst="rect">
            <a:avLst/>
          </a:prstGeom>
        </p:spPr>
        <p:txBody>
          <a:bodyPr/>
          <a:lstStyle/>
          <a:p>
            <a:pPr>
              <a:defRPr/>
            </a:pPr>
            <a:fld id="{65BE18B8-0648-40FC-836B-1CB4A0832C96}" type="slidenum">
              <a:rPr lang="en-US" smtClean="0">
                <a:solidFill>
                  <a:prstClr val="black">
                    <a:tint val="75000"/>
                  </a:prstClr>
                </a:solidFill>
              </a:rPr>
              <a:pPr>
                <a:defRPr/>
              </a:pPr>
              <a:t>13</a:t>
            </a:fld>
            <a:endParaRPr lang="en-US" dirty="0">
              <a:solidFill>
                <a:prstClr val="black">
                  <a:tint val="75000"/>
                </a:prstClr>
              </a:solidFill>
            </a:endParaRPr>
          </a:p>
        </p:txBody>
      </p:sp>
      <p:pic>
        <p:nvPicPr>
          <p:cNvPr id="9" name="Picture 8" descr="Screen shot 2012-06-15 at 10.17.04 PM.png"/>
          <p:cNvPicPr/>
          <p:nvPr/>
        </p:nvPicPr>
        <p:blipFill>
          <a:blip r:embed="rId6" cstate="print">
            <a:extLst>
              <a:ext uri="{28A0092B-C50C-407E-A947-70E740481C1C}">
                <a14:useLocalDpi xmlns:a14="http://schemas.microsoft.com/office/drawing/2010/main" val="0"/>
              </a:ext>
            </a:extLst>
          </a:blip>
          <a:stretch>
            <a:fillRect/>
          </a:stretch>
        </p:blipFill>
        <p:spPr>
          <a:xfrm>
            <a:off x="7885532" y="4507867"/>
            <a:ext cx="1085850" cy="1306464"/>
          </a:xfrm>
          <a:prstGeom prst="rect">
            <a:avLst/>
          </a:prstGeom>
        </p:spPr>
      </p:pic>
      <p:pic>
        <p:nvPicPr>
          <p:cNvPr id="10" name="Picture 9" descr="Macintosh HD:Users:marilyn:Desktop:Screen Shot 2015-06-13 at 11.11.10 AM.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4750" y="4507867"/>
            <a:ext cx="1033766" cy="1299321"/>
          </a:xfrm>
          <a:prstGeom prst="rect">
            <a:avLst/>
          </a:prstGeom>
          <a:noFill/>
          <a:ln>
            <a:noFill/>
          </a:ln>
        </p:spPr>
      </p:pic>
      <p:pic>
        <p:nvPicPr>
          <p:cNvPr id="11" name="Picture 10" descr="Macintosh HD:Users:marilyn:Desktop:Screen Shot 2015-06-10 at 9.43.27 AM.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9983" y="4507867"/>
            <a:ext cx="1029521" cy="1306464"/>
          </a:xfrm>
          <a:prstGeom prst="rect">
            <a:avLst/>
          </a:prstGeom>
          <a:noFill/>
          <a:ln>
            <a:noFill/>
          </a:ln>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6100" y="4507867"/>
            <a:ext cx="3797300" cy="1943100"/>
          </a:xfrm>
          <a:prstGeom prst="rect">
            <a:avLst/>
          </a:prstGeom>
        </p:spPr>
      </p:pic>
      <p:sp>
        <p:nvSpPr>
          <p:cNvPr id="4" name="TextBox 3"/>
          <p:cNvSpPr txBox="1"/>
          <p:nvPr/>
        </p:nvSpPr>
        <p:spPr>
          <a:xfrm>
            <a:off x="5600147" y="5814331"/>
            <a:ext cx="3175869" cy="369332"/>
          </a:xfrm>
          <a:prstGeom prst="rect">
            <a:avLst/>
          </a:prstGeom>
          <a:noFill/>
        </p:spPr>
        <p:txBody>
          <a:bodyPr wrap="none" rtlCol="0">
            <a:spAutoFit/>
          </a:bodyPr>
          <a:lstStyle/>
          <a:p>
            <a:r>
              <a:rPr lang="en-US" dirty="0"/>
              <a:t>2016               2015               2013</a:t>
            </a:r>
          </a:p>
        </p:txBody>
      </p:sp>
    </p:spTree>
    <p:extLst>
      <p:ext uri="{BB962C8B-B14F-4D97-AF65-F5344CB8AC3E}">
        <p14:creationId xmlns:p14="http://schemas.microsoft.com/office/powerpoint/2010/main" val="322596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734" y="38423"/>
            <a:ext cx="8229600" cy="868362"/>
          </a:xfrm>
        </p:spPr>
        <p:txBody>
          <a:bodyPr>
            <a:normAutofit/>
          </a:bodyPr>
          <a:lstStyle/>
          <a:p>
            <a:pPr>
              <a:spcAft>
                <a:spcPts val="1200"/>
              </a:spcAft>
            </a:pPr>
            <a:r>
              <a:rPr lang="en-US" sz="3200" dirty="0">
                <a:solidFill>
                  <a:srgbClr val="1F497D"/>
                </a:solidFill>
                <a:effectLst/>
                <a:latin typeface="Arial Black" panose="020B0A04020102020204" pitchFamily="34" charset="0"/>
                <a:cs typeface="Arial" panose="020B0604020202020204" pitchFamily="34" charset="0"/>
              </a:rPr>
              <a:t>What is an Energy Burden?</a:t>
            </a:r>
          </a:p>
        </p:txBody>
      </p:sp>
      <p:sp>
        <p:nvSpPr>
          <p:cNvPr id="4" name="Slide Number Placeholder 3"/>
          <p:cNvSpPr>
            <a:spLocks noGrp="1"/>
          </p:cNvSpPr>
          <p:nvPr>
            <p:ph type="sldNum" sz="quarter" idx="12"/>
          </p:nvPr>
        </p:nvSpPr>
        <p:spPr/>
        <p:txBody>
          <a:bodyPr/>
          <a:lstStyle/>
          <a:p>
            <a:pPr>
              <a:defRPr/>
            </a:pPr>
            <a:fld id="{5EE97CFF-628E-40AF-8B55-623CA4994EE3}" type="slidenum">
              <a:rPr lang="en-US" smtClean="0"/>
              <a:pPr>
                <a:defRPr/>
              </a:pPr>
              <a:t>2</a:t>
            </a:fld>
            <a:endParaRPr lang="en-US" dirty="0"/>
          </a:p>
        </p:txBody>
      </p:sp>
      <p:sp>
        <p:nvSpPr>
          <p:cNvPr id="7" name="Text Placeholder 4"/>
          <p:cNvSpPr txBox="1">
            <a:spLocks/>
          </p:cNvSpPr>
          <p:nvPr/>
        </p:nvSpPr>
        <p:spPr bwMode="auto">
          <a:xfrm>
            <a:off x="1" y="890289"/>
            <a:ext cx="8873067" cy="588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2400" dirty="0">
              <a:latin typeface="Calibri" panose="020F0502020204030204" pitchFamily="34" charset="0"/>
            </a:endParaRPr>
          </a:p>
          <a:p>
            <a:endParaRPr lang="en-US" dirty="0">
              <a:latin typeface="Calibri" panose="020F0502020204030204" pitchFamily="34" charset="0"/>
            </a:endParaRPr>
          </a:p>
        </p:txBody>
      </p:sp>
      <p:grpSp>
        <p:nvGrpSpPr>
          <p:cNvPr id="8" name="Group 7"/>
          <p:cNvGrpSpPr/>
          <p:nvPr/>
        </p:nvGrpSpPr>
        <p:grpSpPr>
          <a:xfrm>
            <a:off x="538836" y="2204357"/>
            <a:ext cx="4343408" cy="3510649"/>
            <a:chOff x="538836" y="2204357"/>
            <a:chExt cx="4343408" cy="3510649"/>
          </a:xfrm>
        </p:grpSpPr>
        <p:sp>
          <p:nvSpPr>
            <p:cNvPr id="9" name="Freeform 8"/>
            <p:cNvSpPr/>
            <p:nvPr/>
          </p:nvSpPr>
          <p:spPr>
            <a:xfrm>
              <a:off x="538836" y="2204357"/>
              <a:ext cx="1691241" cy="1394029"/>
            </a:xfrm>
            <a:custGeom>
              <a:avLst/>
              <a:gdLst>
                <a:gd name="connsiteX0" fmla="*/ 0 w 859663"/>
                <a:gd name="connsiteY0" fmla="*/ 429832 h 859663"/>
                <a:gd name="connsiteX1" fmla="*/ 429832 w 859663"/>
                <a:gd name="connsiteY1" fmla="*/ 0 h 859663"/>
                <a:gd name="connsiteX2" fmla="*/ 859664 w 859663"/>
                <a:gd name="connsiteY2" fmla="*/ 429832 h 859663"/>
                <a:gd name="connsiteX3" fmla="*/ 429832 w 859663"/>
                <a:gd name="connsiteY3" fmla="*/ 859664 h 859663"/>
                <a:gd name="connsiteX4" fmla="*/ 0 w 859663"/>
                <a:gd name="connsiteY4" fmla="*/ 429832 h 859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663" h="859663">
                  <a:moveTo>
                    <a:pt x="0" y="429832"/>
                  </a:moveTo>
                  <a:cubicBezTo>
                    <a:pt x="0" y="192442"/>
                    <a:pt x="192442" y="0"/>
                    <a:pt x="429832" y="0"/>
                  </a:cubicBezTo>
                  <a:cubicBezTo>
                    <a:pt x="667222" y="0"/>
                    <a:pt x="859664" y="192442"/>
                    <a:pt x="859664" y="429832"/>
                  </a:cubicBezTo>
                  <a:cubicBezTo>
                    <a:pt x="859664" y="667222"/>
                    <a:pt x="667222" y="859664"/>
                    <a:pt x="429832" y="859664"/>
                  </a:cubicBezTo>
                  <a:cubicBezTo>
                    <a:pt x="192442" y="859664"/>
                    <a:pt x="0" y="667222"/>
                    <a:pt x="0" y="429832"/>
                  </a:cubicBezTo>
                  <a:close/>
                </a:path>
              </a:pathLst>
            </a:custGeom>
            <a:solidFill>
              <a:srgbClr val="E4B21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25" tIns="137325" rIns="137325" bIns="137325" numCol="1" spcCol="1270" anchor="ctr" anchorCtr="0">
              <a:noAutofit/>
            </a:bodyPr>
            <a:lstStyle/>
            <a:p>
              <a:pPr lvl="0" algn="ctr" defTabSz="400050">
                <a:lnSpc>
                  <a:spcPct val="90000"/>
                </a:lnSpc>
                <a:spcBef>
                  <a:spcPct val="0"/>
                </a:spcBef>
                <a:spcAft>
                  <a:spcPts val="0"/>
                </a:spcAft>
              </a:pPr>
              <a:r>
                <a:rPr lang="en-US" sz="1600" kern="1200" dirty="0">
                  <a:solidFill>
                    <a:schemeClr val="tx1"/>
                  </a:solidFill>
                  <a:latin typeface="Arial" panose="020B0604020202020204" pitchFamily="34" charset="0"/>
                  <a:cs typeface="Arial" panose="020B0604020202020204" pitchFamily="34" charset="0"/>
                </a:rPr>
                <a:t>Mean Household </a:t>
              </a:r>
            </a:p>
            <a:p>
              <a:pPr lvl="0" algn="ctr" defTabSz="400050">
                <a:lnSpc>
                  <a:spcPct val="90000"/>
                </a:lnSpc>
                <a:spcBef>
                  <a:spcPct val="0"/>
                </a:spcBef>
                <a:spcAft>
                  <a:spcPts val="0"/>
                </a:spcAft>
              </a:pPr>
              <a:r>
                <a:rPr lang="en-US" sz="1600" kern="1200" dirty="0">
                  <a:solidFill>
                    <a:schemeClr val="tx1"/>
                  </a:solidFill>
                  <a:latin typeface="Arial" panose="020B0604020202020204" pitchFamily="34" charset="0"/>
                  <a:cs typeface="Arial" panose="020B0604020202020204" pitchFamily="34" charset="0"/>
                </a:rPr>
                <a:t>Energy Bill*</a:t>
              </a:r>
            </a:p>
            <a:p>
              <a:pPr lvl="0" algn="ctr" defTabSz="400050">
                <a:lnSpc>
                  <a:spcPct val="90000"/>
                </a:lnSpc>
                <a:spcBef>
                  <a:spcPct val="0"/>
                </a:spcBef>
                <a:spcAft>
                  <a:spcPts val="0"/>
                </a:spcAft>
              </a:pPr>
              <a:endParaRPr lang="en-US" sz="1000" kern="1200" dirty="0">
                <a:solidFill>
                  <a:schemeClr val="tx1"/>
                </a:solidFill>
                <a:latin typeface="Arial" panose="020B0604020202020204" pitchFamily="34" charset="0"/>
                <a:cs typeface="Arial" panose="020B0604020202020204" pitchFamily="34" charset="0"/>
              </a:endParaRPr>
            </a:p>
            <a:p>
              <a:pPr lvl="0" algn="ctr" defTabSz="400050">
                <a:lnSpc>
                  <a:spcPct val="90000"/>
                </a:lnSpc>
                <a:spcBef>
                  <a:spcPct val="0"/>
                </a:spcBef>
                <a:spcAft>
                  <a:spcPts val="0"/>
                </a:spcAft>
              </a:pPr>
              <a:r>
                <a:rPr lang="en-US" sz="1000" dirty="0">
                  <a:solidFill>
                    <a:schemeClr val="tx1"/>
                  </a:solidFill>
                  <a:latin typeface="Arial" panose="020B0604020202020204" pitchFamily="34" charset="0"/>
                  <a:cs typeface="Arial" panose="020B0604020202020204" pitchFamily="34" charset="0"/>
                </a:rPr>
                <a:t>*Electric &amp; Gas</a:t>
              </a:r>
              <a:endParaRPr lang="en-US" sz="1000" kern="1200" dirty="0">
                <a:solidFill>
                  <a:schemeClr val="tx1"/>
                </a:solidFill>
                <a:latin typeface="Arial" panose="020B0604020202020204" pitchFamily="34" charset="0"/>
                <a:cs typeface="Arial" panose="020B0604020202020204" pitchFamily="34" charset="0"/>
              </a:endParaRPr>
            </a:p>
          </p:txBody>
        </p:sp>
        <p:sp>
          <p:nvSpPr>
            <p:cNvPr id="10" name="Freeform 9"/>
            <p:cNvSpPr/>
            <p:nvPr/>
          </p:nvSpPr>
          <p:spPr>
            <a:xfrm>
              <a:off x="1025706" y="3685611"/>
              <a:ext cx="668201" cy="623035"/>
            </a:xfrm>
            <a:custGeom>
              <a:avLst/>
              <a:gdLst>
                <a:gd name="connsiteX0" fmla="*/ 249302 w 498604"/>
                <a:gd name="connsiteY0" fmla="*/ 58785 h 498604"/>
                <a:gd name="connsiteX1" fmla="*/ 307938 w 498604"/>
                <a:gd name="connsiteY1" fmla="*/ 117421 h 498604"/>
                <a:gd name="connsiteX2" fmla="*/ 249302 w 498604"/>
                <a:gd name="connsiteY2" fmla="*/ 176057 h 498604"/>
                <a:gd name="connsiteX3" fmla="*/ 190666 w 498604"/>
                <a:gd name="connsiteY3" fmla="*/ 117421 h 498604"/>
                <a:gd name="connsiteX4" fmla="*/ 249302 w 498604"/>
                <a:gd name="connsiteY4" fmla="*/ 58785 h 498604"/>
                <a:gd name="connsiteX5" fmla="*/ 249302 w 498604"/>
                <a:gd name="connsiteY5" fmla="*/ 439819 h 498604"/>
                <a:gd name="connsiteX6" fmla="*/ 190666 w 498604"/>
                <a:gd name="connsiteY6" fmla="*/ 381183 h 498604"/>
                <a:gd name="connsiteX7" fmla="*/ 249302 w 498604"/>
                <a:gd name="connsiteY7" fmla="*/ 322547 h 498604"/>
                <a:gd name="connsiteX8" fmla="*/ 307938 w 498604"/>
                <a:gd name="connsiteY8" fmla="*/ 381183 h 498604"/>
                <a:gd name="connsiteX9" fmla="*/ 249302 w 498604"/>
                <a:gd name="connsiteY9" fmla="*/ 439819 h 498604"/>
                <a:gd name="connsiteX10" fmla="*/ 66090 w 498604"/>
                <a:gd name="connsiteY10" fmla="*/ 190666 h 498604"/>
                <a:gd name="connsiteX11" fmla="*/ 432514 w 498604"/>
                <a:gd name="connsiteY11" fmla="*/ 190666 h 498604"/>
                <a:gd name="connsiteX12" fmla="*/ 432514 w 498604"/>
                <a:gd name="connsiteY12" fmla="*/ 307938 h 498604"/>
                <a:gd name="connsiteX13" fmla="*/ 66090 w 498604"/>
                <a:gd name="connsiteY13" fmla="*/ 307938 h 498604"/>
                <a:gd name="connsiteX14" fmla="*/ 66090 w 498604"/>
                <a:gd name="connsiteY14" fmla="*/ 190666 h 4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604" h="498604">
                  <a:moveTo>
                    <a:pt x="249302" y="58785"/>
                  </a:moveTo>
                  <a:cubicBezTo>
                    <a:pt x="281686" y="58785"/>
                    <a:pt x="307938" y="85037"/>
                    <a:pt x="307938" y="117421"/>
                  </a:cubicBezTo>
                  <a:cubicBezTo>
                    <a:pt x="307938" y="149805"/>
                    <a:pt x="281686" y="176057"/>
                    <a:pt x="249302" y="176057"/>
                  </a:cubicBezTo>
                  <a:cubicBezTo>
                    <a:pt x="216918" y="176057"/>
                    <a:pt x="190666" y="149805"/>
                    <a:pt x="190666" y="117421"/>
                  </a:cubicBezTo>
                  <a:cubicBezTo>
                    <a:pt x="190666" y="85037"/>
                    <a:pt x="216918" y="58785"/>
                    <a:pt x="249302" y="58785"/>
                  </a:cubicBezTo>
                  <a:close/>
                  <a:moveTo>
                    <a:pt x="249302" y="439819"/>
                  </a:moveTo>
                  <a:cubicBezTo>
                    <a:pt x="216918" y="439819"/>
                    <a:pt x="190666" y="413567"/>
                    <a:pt x="190666" y="381183"/>
                  </a:cubicBezTo>
                  <a:cubicBezTo>
                    <a:pt x="190666" y="348799"/>
                    <a:pt x="216918" y="322547"/>
                    <a:pt x="249302" y="322547"/>
                  </a:cubicBezTo>
                  <a:cubicBezTo>
                    <a:pt x="281686" y="322547"/>
                    <a:pt x="307938" y="348799"/>
                    <a:pt x="307938" y="381183"/>
                  </a:cubicBezTo>
                  <a:cubicBezTo>
                    <a:pt x="307938" y="413567"/>
                    <a:pt x="281686" y="439819"/>
                    <a:pt x="249302" y="439819"/>
                  </a:cubicBezTo>
                  <a:close/>
                  <a:moveTo>
                    <a:pt x="66090" y="190666"/>
                  </a:moveTo>
                  <a:lnTo>
                    <a:pt x="432514" y="190666"/>
                  </a:lnTo>
                  <a:lnTo>
                    <a:pt x="432514" y="307938"/>
                  </a:lnTo>
                  <a:lnTo>
                    <a:pt x="66090" y="307938"/>
                  </a:lnTo>
                  <a:lnTo>
                    <a:pt x="66090" y="190666"/>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6090" tIns="190666" rIns="66090" bIns="190666" numCol="1" spcCol="1270" anchor="ctr" anchorCtr="0">
              <a:noAutofit/>
            </a:bodyPr>
            <a:lstStyle/>
            <a:p>
              <a:pPr lvl="0" algn="ctr" defTabSz="311150">
                <a:lnSpc>
                  <a:spcPct val="90000"/>
                </a:lnSpc>
                <a:spcBef>
                  <a:spcPct val="0"/>
                </a:spcBef>
                <a:spcAft>
                  <a:spcPct val="35000"/>
                </a:spcAft>
              </a:pPr>
              <a:endParaRPr lang="en-US" sz="700" kern="1200" dirty="0"/>
            </a:p>
          </p:txBody>
        </p:sp>
        <p:sp>
          <p:nvSpPr>
            <p:cNvPr id="11" name="Freeform 10"/>
            <p:cNvSpPr/>
            <p:nvPr/>
          </p:nvSpPr>
          <p:spPr>
            <a:xfrm>
              <a:off x="538836" y="4320977"/>
              <a:ext cx="1691241" cy="1394029"/>
            </a:xfrm>
            <a:custGeom>
              <a:avLst/>
              <a:gdLst>
                <a:gd name="connsiteX0" fmla="*/ 0 w 859663"/>
                <a:gd name="connsiteY0" fmla="*/ 429832 h 859663"/>
                <a:gd name="connsiteX1" fmla="*/ 429832 w 859663"/>
                <a:gd name="connsiteY1" fmla="*/ 0 h 859663"/>
                <a:gd name="connsiteX2" fmla="*/ 859664 w 859663"/>
                <a:gd name="connsiteY2" fmla="*/ 429832 h 859663"/>
                <a:gd name="connsiteX3" fmla="*/ 429832 w 859663"/>
                <a:gd name="connsiteY3" fmla="*/ 859664 h 859663"/>
                <a:gd name="connsiteX4" fmla="*/ 0 w 859663"/>
                <a:gd name="connsiteY4" fmla="*/ 429832 h 859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663" h="859663">
                  <a:moveTo>
                    <a:pt x="0" y="429832"/>
                  </a:moveTo>
                  <a:cubicBezTo>
                    <a:pt x="0" y="192442"/>
                    <a:pt x="192442" y="0"/>
                    <a:pt x="429832" y="0"/>
                  </a:cubicBezTo>
                  <a:cubicBezTo>
                    <a:pt x="667222" y="0"/>
                    <a:pt x="859664" y="192442"/>
                    <a:pt x="859664" y="429832"/>
                  </a:cubicBezTo>
                  <a:cubicBezTo>
                    <a:pt x="859664" y="667222"/>
                    <a:pt x="667222" y="859664"/>
                    <a:pt x="429832" y="859664"/>
                  </a:cubicBezTo>
                  <a:cubicBezTo>
                    <a:pt x="192442" y="859664"/>
                    <a:pt x="0" y="667222"/>
                    <a:pt x="0" y="429832"/>
                  </a:cubicBezTo>
                  <a:close/>
                </a:path>
              </a:pathLst>
            </a:custGeom>
            <a:solidFill>
              <a:srgbClr val="E4B21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325" tIns="137325" rIns="137325" bIns="137325" numCol="1" spcCol="1270" anchor="ctr" anchorCtr="0">
              <a:noAutofit/>
            </a:bodyPr>
            <a:lstStyle/>
            <a:p>
              <a:pPr lvl="0" algn="ctr" defTabSz="400050">
                <a:lnSpc>
                  <a:spcPct val="90000"/>
                </a:lnSpc>
                <a:spcBef>
                  <a:spcPct val="0"/>
                </a:spcBef>
                <a:spcAft>
                  <a:spcPct val="35000"/>
                </a:spcAft>
              </a:pPr>
              <a:r>
                <a:rPr lang="en-US" sz="1600" kern="1200" dirty="0">
                  <a:solidFill>
                    <a:schemeClr val="tx1"/>
                  </a:solidFill>
                  <a:latin typeface="Arial" panose="020B0604020202020204" pitchFamily="34" charset="0"/>
                  <a:cs typeface="Arial" panose="020B0604020202020204" pitchFamily="34" charset="0"/>
                </a:rPr>
                <a:t>Mean Household Income</a:t>
              </a:r>
            </a:p>
          </p:txBody>
        </p:sp>
        <p:sp>
          <p:nvSpPr>
            <p:cNvPr id="12" name="Freeform 11"/>
            <p:cNvSpPr/>
            <p:nvPr/>
          </p:nvSpPr>
          <p:spPr>
            <a:xfrm>
              <a:off x="2108654" y="3797328"/>
              <a:ext cx="366358" cy="399601"/>
            </a:xfrm>
            <a:custGeom>
              <a:avLst/>
              <a:gdLst>
                <a:gd name="connsiteX0" fmla="*/ 36235 w 273372"/>
                <a:gd name="connsiteY0" fmla="*/ 65878 h 319794"/>
                <a:gd name="connsiteX1" fmla="*/ 237137 w 273372"/>
                <a:gd name="connsiteY1" fmla="*/ 65878 h 319794"/>
                <a:gd name="connsiteX2" fmla="*/ 237137 w 273372"/>
                <a:gd name="connsiteY2" fmla="*/ 141093 h 319794"/>
                <a:gd name="connsiteX3" fmla="*/ 36235 w 273372"/>
                <a:gd name="connsiteY3" fmla="*/ 141093 h 319794"/>
                <a:gd name="connsiteX4" fmla="*/ 36235 w 273372"/>
                <a:gd name="connsiteY4" fmla="*/ 65878 h 319794"/>
                <a:gd name="connsiteX5" fmla="*/ 36235 w 273372"/>
                <a:gd name="connsiteY5" fmla="*/ 178701 h 319794"/>
                <a:gd name="connsiteX6" fmla="*/ 237137 w 273372"/>
                <a:gd name="connsiteY6" fmla="*/ 178701 h 319794"/>
                <a:gd name="connsiteX7" fmla="*/ 237137 w 273372"/>
                <a:gd name="connsiteY7" fmla="*/ 253916 h 319794"/>
                <a:gd name="connsiteX8" fmla="*/ 36235 w 273372"/>
                <a:gd name="connsiteY8" fmla="*/ 253916 h 319794"/>
                <a:gd name="connsiteX9" fmla="*/ 36235 w 273372"/>
                <a:gd name="connsiteY9" fmla="*/ 178701 h 31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372" h="319794">
                  <a:moveTo>
                    <a:pt x="36235" y="65878"/>
                  </a:moveTo>
                  <a:lnTo>
                    <a:pt x="237137" y="65878"/>
                  </a:lnTo>
                  <a:lnTo>
                    <a:pt x="237137" y="141093"/>
                  </a:lnTo>
                  <a:lnTo>
                    <a:pt x="36235" y="141093"/>
                  </a:lnTo>
                  <a:lnTo>
                    <a:pt x="36235" y="65878"/>
                  </a:lnTo>
                  <a:close/>
                  <a:moveTo>
                    <a:pt x="36235" y="178701"/>
                  </a:moveTo>
                  <a:lnTo>
                    <a:pt x="237137" y="178701"/>
                  </a:lnTo>
                  <a:lnTo>
                    <a:pt x="237137" y="253916"/>
                  </a:lnTo>
                  <a:lnTo>
                    <a:pt x="36235" y="253916"/>
                  </a:lnTo>
                  <a:lnTo>
                    <a:pt x="36235" y="178701"/>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3959" rIns="82012" bIns="63959" numCol="1" spcCol="1270" anchor="ctr" anchorCtr="0">
              <a:noAutofit/>
            </a:bodyPr>
            <a:lstStyle/>
            <a:p>
              <a:pPr lvl="0" algn="ctr" defTabSz="311150">
                <a:lnSpc>
                  <a:spcPct val="90000"/>
                </a:lnSpc>
                <a:spcBef>
                  <a:spcPct val="0"/>
                </a:spcBef>
                <a:spcAft>
                  <a:spcPct val="35000"/>
                </a:spcAft>
              </a:pPr>
              <a:endParaRPr lang="en-US" sz="700" kern="1200" dirty="0"/>
            </a:p>
          </p:txBody>
        </p:sp>
        <p:sp>
          <p:nvSpPr>
            <p:cNvPr id="13" name="Freeform 12"/>
            <p:cNvSpPr/>
            <p:nvPr/>
          </p:nvSpPr>
          <p:spPr>
            <a:xfrm>
              <a:off x="2627086" y="2922930"/>
              <a:ext cx="2255158" cy="1747041"/>
            </a:xfrm>
            <a:custGeom>
              <a:avLst/>
              <a:gdLst>
                <a:gd name="connsiteX0" fmla="*/ 0 w 1719326"/>
                <a:gd name="connsiteY0" fmla="*/ 859663 h 1719326"/>
                <a:gd name="connsiteX1" fmla="*/ 859663 w 1719326"/>
                <a:gd name="connsiteY1" fmla="*/ 0 h 1719326"/>
                <a:gd name="connsiteX2" fmla="*/ 1719326 w 1719326"/>
                <a:gd name="connsiteY2" fmla="*/ 859663 h 1719326"/>
                <a:gd name="connsiteX3" fmla="*/ 859663 w 1719326"/>
                <a:gd name="connsiteY3" fmla="*/ 1719326 h 1719326"/>
                <a:gd name="connsiteX4" fmla="*/ 0 w 1719326"/>
                <a:gd name="connsiteY4" fmla="*/ 859663 h 171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326" h="1719326">
                  <a:moveTo>
                    <a:pt x="0" y="859663"/>
                  </a:moveTo>
                  <a:cubicBezTo>
                    <a:pt x="0" y="384884"/>
                    <a:pt x="384884" y="0"/>
                    <a:pt x="859663" y="0"/>
                  </a:cubicBezTo>
                  <a:cubicBezTo>
                    <a:pt x="1334442" y="0"/>
                    <a:pt x="1719326" y="384884"/>
                    <a:pt x="1719326" y="859663"/>
                  </a:cubicBezTo>
                  <a:cubicBezTo>
                    <a:pt x="1719326" y="1334442"/>
                    <a:pt x="1334442" y="1719326"/>
                    <a:pt x="859663" y="1719326"/>
                  </a:cubicBezTo>
                  <a:cubicBezTo>
                    <a:pt x="384884" y="1719326"/>
                    <a:pt x="0" y="1334442"/>
                    <a:pt x="0" y="859663"/>
                  </a:cubicBez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6079" tIns="286079" rIns="286079" bIns="286079" numCol="1" spcCol="1270" anchor="ctr" anchorCtr="0">
              <a:noAutofit/>
            </a:bodyPr>
            <a:lstStyle/>
            <a:p>
              <a:pPr lvl="0" algn="ctr" defTabSz="1200150">
                <a:lnSpc>
                  <a:spcPct val="90000"/>
                </a:lnSpc>
                <a:spcBef>
                  <a:spcPct val="0"/>
                </a:spcBef>
                <a:spcAft>
                  <a:spcPct val="35000"/>
                </a:spcAft>
              </a:pPr>
              <a:r>
                <a:rPr lang="en-US" sz="2700" kern="1200" dirty="0">
                  <a:latin typeface="Arial" panose="020B0604020202020204" pitchFamily="34" charset="0"/>
                  <a:ea typeface="Calibri" charset="0"/>
                  <a:cs typeface="Arial" panose="020B0604020202020204" pitchFamily="34" charset="0"/>
                </a:rPr>
                <a:t>Energy Burden</a:t>
              </a:r>
            </a:p>
          </p:txBody>
        </p:sp>
      </p:grpSp>
      <p:sp>
        <p:nvSpPr>
          <p:cNvPr id="15" name="TextBox 14"/>
          <p:cNvSpPr txBox="1"/>
          <p:nvPr/>
        </p:nvSpPr>
        <p:spPr>
          <a:xfrm>
            <a:off x="4928675" y="1054121"/>
            <a:ext cx="4142898" cy="5262979"/>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latin typeface="Calibri" panose="020F0502020204030204" pitchFamily="34" charset="0"/>
                <a:cs typeface="Arial" panose="020B0604020202020204" pitchFamily="34" charset="0"/>
              </a:rPr>
              <a:t>There is no widely accepted value or threshold that establishes whether a household faces a high or unaffordable energy burden.  (ACEEE, 2017)</a:t>
            </a:r>
          </a:p>
          <a:p>
            <a:pPr algn="l"/>
            <a:r>
              <a:rPr lang="en-US" sz="2400" dirty="0">
                <a:latin typeface="Calibri" panose="020F0502020204030204" pitchFamily="34" charset="0"/>
                <a:cs typeface="Arial" panose="020B0604020202020204" pitchFamily="34" charset="0"/>
              </a:rPr>
              <a:t> </a:t>
            </a:r>
          </a:p>
          <a:p>
            <a:pPr marL="342900" indent="-342900" algn="l">
              <a:buFont typeface="Arial" panose="020B0604020202020204" pitchFamily="34" charset="0"/>
              <a:buChar char="•"/>
            </a:pPr>
            <a:r>
              <a:rPr lang="en-US" sz="2400" dirty="0">
                <a:latin typeface="Calibri" panose="020F0502020204030204" pitchFamily="34" charset="0"/>
                <a:cs typeface="Arial" panose="020B0604020202020204" pitchFamily="34" charset="0"/>
              </a:rPr>
              <a:t>However, the U.S. Department of Health and Human Services classifies an energy burden of above 6% as “unaffordable” (Colton, What is the Home Affordability Gap, 2017)</a:t>
            </a:r>
          </a:p>
        </p:txBody>
      </p:sp>
    </p:spTree>
    <p:extLst>
      <p:ext uri="{BB962C8B-B14F-4D97-AF65-F5344CB8AC3E}">
        <p14:creationId xmlns:p14="http://schemas.microsoft.com/office/powerpoint/2010/main" val="151060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8703" y="71607"/>
            <a:ext cx="8229600" cy="868362"/>
          </a:xfrm>
        </p:spPr>
        <p:txBody>
          <a:bodyPr>
            <a:normAutofit/>
          </a:bodyPr>
          <a:lstStyle/>
          <a:p>
            <a:pPr>
              <a:spcAft>
                <a:spcPts val="1200"/>
              </a:spcAft>
            </a:pPr>
            <a:r>
              <a:rPr lang="en-US" sz="3200" dirty="0">
                <a:solidFill>
                  <a:srgbClr val="1F497D"/>
                </a:solidFill>
                <a:effectLst/>
                <a:latin typeface="Arial Black" panose="020B0A04020102020204" pitchFamily="34" charset="0"/>
                <a:cs typeface="Arial" panose="020B0604020202020204" pitchFamily="34" charset="0"/>
              </a:rPr>
              <a:t>Impetus for Study</a:t>
            </a:r>
          </a:p>
        </p:txBody>
      </p:sp>
      <p:sp>
        <p:nvSpPr>
          <p:cNvPr id="4" name="Slide Number Placeholder 3"/>
          <p:cNvSpPr>
            <a:spLocks noGrp="1"/>
          </p:cNvSpPr>
          <p:nvPr>
            <p:ph type="sldNum" sz="quarter" idx="12"/>
          </p:nvPr>
        </p:nvSpPr>
        <p:spPr/>
        <p:txBody>
          <a:bodyPr/>
          <a:lstStyle/>
          <a:p>
            <a:pPr>
              <a:defRPr/>
            </a:pPr>
            <a:fld id="{5EE97CFF-628E-40AF-8B55-623CA4994EE3}" type="slidenum">
              <a:rPr lang="en-US" smtClean="0"/>
              <a:pPr>
                <a:defRPr/>
              </a:pPr>
              <a:t>3</a:t>
            </a:fld>
            <a:endParaRPr lang="en-US" dirty="0"/>
          </a:p>
        </p:txBody>
      </p:sp>
      <p:sp>
        <p:nvSpPr>
          <p:cNvPr id="18" name="Oval 17"/>
          <p:cNvSpPr/>
          <p:nvPr/>
        </p:nvSpPr>
        <p:spPr>
          <a:xfrm>
            <a:off x="2713017" y="3306965"/>
            <a:ext cx="928151" cy="446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1669134" y="3635074"/>
            <a:ext cx="928151" cy="446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4757239" y="4323738"/>
            <a:ext cx="928151" cy="446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5877429" y="3330273"/>
            <a:ext cx="928151" cy="446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342181" y="1447800"/>
            <a:ext cx="8153400" cy="4724400"/>
            <a:chOff x="-1104900" y="1301869"/>
            <a:chExt cx="11353800" cy="6504368"/>
          </a:xfrm>
        </p:grpSpPr>
        <p:pic>
          <p:nvPicPr>
            <p:cNvPr id="2" name="Picture 1"/>
            <p:cNvPicPr>
              <a:picLocks noChangeAspect="1"/>
            </p:cNvPicPr>
            <p:nvPr/>
          </p:nvPicPr>
          <p:blipFill rotWithShape="1">
            <a:blip r:embed="rId3"/>
            <a:srcRect t="12676"/>
            <a:stretch/>
          </p:blipFill>
          <p:spPr>
            <a:xfrm>
              <a:off x="-1104900" y="1301869"/>
              <a:ext cx="11353800" cy="6504368"/>
            </a:xfrm>
            <a:prstGeom prst="rect">
              <a:avLst/>
            </a:prstGeom>
          </p:spPr>
        </p:pic>
        <p:sp>
          <p:nvSpPr>
            <p:cNvPr id="22" name="Oval 21"/>
            <p:cNvSpPr/>
            <p:nvPr/>
          </p:nvSpPr>
          <p:spPr>
            <a:xfrm>
              <a:off x="-381000" y="3553717"/>
              <a:ext cx="1676400" cy="6372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219200" y="3048000"/>
              <a:ext cx="1676400" cy="6372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2971800" y="3048000"/>
              <a:ext cx="1676400" cy="6372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4572000" y="6934200"/>
              <a:ext cx="1676400" cy="6372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248400" y="4146988"/>
              <a:ext cx="1676400" cy="6372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8001000" y="3048000"/>
              <a:ext cx="1676400" cy="6372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p:cNvSpPr/>
          <p:nvPr/>
        </p:nvSpPr>
        <p:spPr>
          <a:xfrm>
            <a:off x="4164012" y="6025267"/>
            <a:ext cx="3921163" cy="646331"/>
          </a:xfrm>
          <a:prstGeom prst="rect">
            <a:avLst/>
          </a:prstGeom>
        </p:spPr>
        <p:txBody>
          <a:bodyPr wrap="square">
            <a:spAutoFit/>
          </a:bodyPr>
          <a:lstStyle/>
          <a:p>
            <a:pPr algn="l"/>
            <a:r>
              <a:rPr lang="en-US" sz="1200" dirty="0">
                <a:latin typeface="Calibri" panose="020F0502020204030204" pitchFamily="34" charset="0"/>
              </a:rPr>
              <a:t>Source:  ACEEE, Lifting the High Energy Cost Burden in America’s Largest Cities: How Energy Efficiency Can Improve Low Income and Underserved Communities</a:t>
            </a:r>
          </a:p>
        </p:txBody>
      </p:sp>
      <p:sp>
        <p:nvSpPr>
          <p:cNvPr id="5" name="TextBox 4">
            <a:extLst>
              <a:ext uri="{FF2B5EF4-FFF2-40B4-BE49-F238E27FC236}">
                <a16:creationId xmlns:a16="http://schemas.microsoft.com/office/drawing/2014/main" id="{3DEF65F8-903E-724F-A3F1-6677FCD56337}"/>
              </a:ext>
            </a:extLst>
          </p:cNvPr>
          <p:cNvSpPr txBox="1"/>
          <p:nvPr/>
        </p:nvSpPr>
        <p:spPr>
          <a:xfrm>
            <a:off x="388703" y="863152"/>
            <a:ext cx="7321236" cy="461665"/>
          </a:xfrm>
          <a:prstGeom prst="rect">
            <a:avLst/>
          </a:prstGeom>
          <a:noFill/>
        </p:spPr>
        <p:txBody>
          <a:bodyPr wrap="none" rtlCol="0">
            <a:spAutoFit/>
          </a:bodyPr>
          <a:lstStyle/>
          <a:p>
            <a:r>
              <a:rPr lang="en-US" sz="2400" dirty="0"/>
              <a:t>Energy burdens in the 10 most burdened U.S. cities.</a:t>
            </a:r>
          </a:p>
        </p:txBody>
      </p:sp>
    </p:spTree>
    <p:extLst>
      <p:ext uri="{BB962C8B-B14F-4D97-AF65-F5344CB8AC3E}">
        <p14:creationId xmlns:p14="http://schemas.microsoft.com/office/powerpoint/2010/main" val="161394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Shape 256"/>
          <p:cNvSpPr txBox="1">
            <a:spLocks noGrp="1"/>
          </p:cNvSpPr>
          <p:nvPr>
            <p:ph type="title"/>
          </p:nvPr>
        </p:nvSpPr>
        <p:spPr>
          <a:xfrm>
            <a:off x="159804" y="274638"/>
            <a:ext cx="8915444" cy="1143000"/>
          </a:xfrm>
          <a:prstGeom prst="rect">
            <a:avLst/>
          </a:prstGeom>
          <a:noFill/>
          <a:ln>
            <a:noFill/>
          </a:ln>
        </p:spPr>
        <p:txBody>
          <a:bodyPr wrap="square" lIns="274300" tIns="45700" rIns="91425" bIns="45700" anchor="ctr" anchorCtr="0">
            <a:noAutofit/>
          </a:bodyPr>
          <a:lstStyle/>
          <a:p>
            <a:pPr marL="0" marR="0" lvl="0" indent="0" algn="l" rtl="0">
              <a:lnSpc>
                <a:spcPct val="100000"/>
              </a:lnSpc>
              <a:spcBef>
                <a:spcPts val="0"/>
              </a:spcBef>
              <a:spcAft>
                <a:spcPts val="0"/>
              </a:spcAft>
              <a:buClr>
                <a:srgbClr val="EEB211"/>
              </a:buClr>
              <a:buSzPts val="3200"/>
              <a:buFont typeface="Calibri"/>
              <a:buNone/>
            </a:pPr>
            <a:r>
              <a:rPr lang="en-US" sz="2800" b="0" dirty="0">
                <a:solidFill>
                  <a:srgbClr val="1F497D"/>
                </a:solidFill>
                <a:effectLst/>
                <a:latin typeface="Arial Black" panose="020B0A04020102020204" pitchFamily="34" charset="0"/>
              </a:rPr>
              <a:t>Many</a:t>
            </a:r>
            <a:r>
              <a:rPr lang="en-US" sz="2800" b="0" i="0" u="none" strike="noStrike" cap="none" dirty="0">
                <a:solidFill>
                  <a:srgbClr val="1F497D"/>
                </a:solidFill>
                <a:effectLst/>
                <a:latin typeface="Arial Black" panose="020B0A04020102020204" pitchFamily="34" charset="0"/>
                <a:sym typeface="Calibri"/>
              </a:rPr>
              <a:t> Factors Contribute to High Energy Burdens in Georgia</a:t>
            </a:r>
            <a:endParaRPr sz="2800" b="0" i="0" u="none" strike="noStrike" cap="none" dirty="0">
              <a:solidFill>
                <a:srgbClr val="1F497D"/>
              </a:solidFill>
              <a:effectLst/>
              <a:latin typeface="Arial Black" panose="020B0A04020102020204" pitchFamily="34" charset="0"/>
              <a:sym typeface="Calibri"/>
            </a:endParaRPr>
          </a:p>
        </p:txBody>
      </p:sp>
      <p:pic>
        <p:nvPicPr>
          <p:cNvPr id="257" name="Shape 257"/>
          <p:cNvPicPr preferRelativeResize="0"/>
          <p:nvPr/>
        </p:nvPicPr>
        <p:blipFill rotWithShape="1">
          <a:blip r:embed="rId3">
            <a:alphaModFix/>
          </a:blip>
          <a:srcRect/>
          <a:stretch/>
        </p:blipFill>
        <p:spPr>
          <a:xfrm>
            <a:off x="5912233" y="1966303"/>
            <a:ext cx="3163015" cy="3733201"/>
          </a:xfrm>
          <a:prstGeom prst="rect">
            <a:avLst/>
          </a:prstGeom>
          <a:noFill/>
          <a:ln>
            <a:noFill/>
          </a:ln>
        </p:spPr>
      </p:pic>
      <p:sp>
        <p:nvSpPr>
          <p:cNvPr id="2" name="Rectangle 1"/>
          <p:cNvSpPr/>
          <p:nvPr/>
        </p:nvSpPr>
        <p:spPr>
          <a:xfrm>
            <a:off x="332509" y="1565564"/>
            <a:ext cx="2515195" cy="4133940"/>
          </a:xfrm>
          <a:prstGeom prst="rect">
            <a:avLst/>
          </a:prstGeom>
          <a:solidFill>
            <a:srgbClr val="E4B2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122371" y="1565564"/>
            <a:ext cx="2515195" cy="4133940"/>
          </a:xfrm>
          <a:prstGeom prst="rect">
            <a:avLst/>
          </a:prstGeom>
          <a:solidFill>
            <a:srgbClr val="E4B2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2509" y="1658526"/>
            <a:ext cx="2518967" cy="400110"/>
          </a:xfrm>
          <a:prstGeom prst="rect">
            <a:avLst/>
          </a:prstGeom>
          <a:noFill/>
        </p:spPr>
        <p:txBody>
          <a:bodyPr wrap="square" rtlCol="0">
            <a:spAutoFit/>
          </a:bodyPr>
          <a:lstStyle/>
          <a:p>
            <a:r>
              <a:rPr lang="en-US" sz="2000" b="1" dirty="0">
                <a:latin typeface="Calibri" panose="020F0502020204030204" pitchFamily="34" charset="0"/>
              </a:rPr>
              <a:t>Numerator</a:t>
            </a:r>
          </a:p>
        </p:txBody>
      </p:sp>
      <p:sp>
        <p:nvSpPr>
          <p:cNvPr id="8" name="TextBox 7"/>
          <p:cNvSpPr txBox="1"/>
          <p:nvPr/>
        </p:nvSpPr>
        <p:spPr>
          <a:xfrm>
            <a:off x="3126143" y="1658526"/>
            <a:ext cx="2503879" cy="400110"/>
          </a:xfrm>
          <a:prstGeom prst="rect">
            <a:avLst/>
          </a:prstGeom>
          <a:noFill/>
        </p:spPr>
        <p:txBody>
          <a:bodyPr wrap="square" rtlCol="0">
            <a:spAutoFit/>
          </a:bodyPr>
          <a:lstStyle/>
          <a:p>
            <a:r>
              <a:rPr lang="en-US" sz="2000" b="1" dirty="0">
                <a:latin typeface="Calibri" panose="020F0502020204030204" pitchFamily="34" charset="0"/>
              </a:rPr>
              <a:t>Denominator</a:t>
            </a:r>
          </a:p>
        </p:txBody>
      </p:sp>
      <p:sp>
        <p:nvSpPr>
          <p:cNvPr id="4" name="TextBox 3"/>
          <p:cNvSpPr txBox="1"/>
          <p:nvPr/>
        </p:nvSpPr>
        <p:spPr>
          <a:xfrm>
            <a:off x="444244" y="2058636"/>
            <a:ext cx="2354217" cy="3139321"/>
          </a:xfrm>
          <a:prstGeom prst="rect">
            <a:avLst/>
          </a:prstGeom>
          <a:noFill/>
        </p:spPr>
        <p:txBody>
          <a:bodyPr wrap="square" rtlCol="0">
            <a:spAutoFit/>
          </a:bodyPr>
          <a:lstStyle/>
          <a:p>
            <a:pPr marL="285750" indent="-285750" algn="l">
              <a:buFont typeface="Arial" charset="0"/>
              <a:buChar char="•"/>
            </a:pPr>
            <a:r>
              <a:rPr lang="en-US" sz="1800" dirty="0">
                <a:solidFill>
                  <a:srgbClr val="262626"/>
                </a:solidFill>
                <a:latin typeface="Calibri"/>
                <a:ea typeface="Calibri"/>
                <a:cs typeface="Calibri"/>
                <a:sym typeface="Calibri"/>
              </a:rPr>
              <a:t>35</a:t>
            </a:r>
            <a:r>
              <a:rPr lang="en-US" sz="1800" baseline="30000" dirty="0">
                <a:solidFill>
                  <a:srgbClr val="262626"/>
                </a:solidFill>
                <a:latin typeface="Calibri"/>
                <a:ea typeface="Calibri"/>
                <a:cs typeface="Calibri"/>
                <a:sym typeface="Calibri"/>
              </a:rPr>
              <a:t>th </a:t>
            </a:r>
            <a:r>
              <a:rPr lang="en-US" sz="1800" dirty="0">
                <a:solidFill>
                  <a:srgbClr val="262626"/>
                </a:solidFill>
                <a:latin typeface="Calibri"/>
                <a:ea typeface="Calibri"/>
                <a:cs typeface="Calibri"/>
                <a:sym typeface="Calibri"/>
              </a:rPr>
              <a:t> in EE policies</a:t>
            </a:r>
          </a:p>
          <a:p>
            <a:pPr marL="285750" lvl="1" indent="-285750" algn="l">
              <a:buFont typeface="Arial" charset="0"/>
              <a:buChar char="•"/>
            </a:pPr>
            <a:r>
              <a:rPr lang="en-US" sz="1800" dirty="0">
                <a:solidFill>
                  <a:srgbClr val="262626"/>
                </a:solidFill>
                <a:latin typeface="Calibri"/>
                <a:ea typeface="Calibri"/>
                <a:cs typeface="Calibri"/>
                <a:sym typeface="Calibri"/>
              </a:rPr>
              <a:t>2</a:t>
            </a:r>
            <a:r>
              <a:rPr lang="en-US" sz="1800" baseline="30000" dirty="0">
                <a:solidFill>
                  <a:srgbClr val="262626"/>
                </a:solidFill>
                <a:latin typeface="Calibri"/>
                <a:ea typeface="Calibri"/>
                <a:cs typeface="Calibri"/>
                <a:sym typeface="Calibri"/>
              </a:rPr>
              <a:t>nd</a:t>
            </a:r>
            <a:r>
              <a:rPr lang="en-US" sz="1800" dirty="0">
                <a:solidFill>
                  <a:srgbClr val="262626"/>
                </a:solidFill>
                <a:latin typeface="Calibri"/>
                <a:ea typeface="Calibri"/>
                <a:cs typeface="Calibri"/>
                <a:sym typeface="Calibri"/>
              </a:rPr>
              <a:t> highest residential natural gas prices in country</a:t>
            </a:r>
          </a:p>
          <a:p>
            <a:pPr marL="285750" lvl="1" indent="-285750" algn="l">
              <a:buFont typeface="Arial" charset="0"/>
              <a:buChar char="•"/>
            </a:pPr>
            <a:r>
              <a:rPr lang="en-US" sz="1800" dirty="0">
                <a:solidFill>
                  <a:srgbClr val="262626"/>
                </a:solidFill>
                <a:latin typeface="Calibri"/>
                <a:ea typeface="Calibri"/>
                <a:cs typeface="Calibri"/>
                <a:sym typeface="Calibri"/>
              </a:rPr>
              <a:t>5</a:t>
            </a:r>
            <a:r>
              <a:rPr lang="en-US" sz="1800" baseline="30000" dirty="0">
                <a:solidFill>
                  <a:srgbClr val="262626"/>
                </a:solidFill>
                <a:latin typeface="Calibri"/>
                <a:ea typeface="Calibri"/>
                <a:cs typeface="Calibri"/>
                <a:sym typeface="Calibri"/>
              </a:rPr>
              <a:t>th</a:t>
            </a:r>
            <a:r>
              <a:rPr lang="en-US" sz="1800" dirty="0">
                <a:solidFill>
                  <a:srgbClr val="262626"/>
                </a:solidFill>
                <a:latin typeface="Calibri"/>
                <a:ea typeface="Calibri"/>
                <a:cs typeface="Calibri"/>
                <a:sym typeface="Calibri"/>
              </a:rPr>
              <a:t> highest average temperature in country</a:t>
            </a:r>
          </a:p>
          <a:p>
            <a:pPr marL="285750" lvl="1" indent="-285750" algn="l">
              <a:buFont typeface="Arial" charset="0"/>
              <a:buChar char="•"/>
            </a:pPr>
            <a:r>
              <a:rPr lang="en-US" sz="1800" dirty="0">
                <a:solidFill>
                  <a:srgbClr val="262626"/>
                </a:solidFill>
                <a:latin typeface="Calibri"/>
                <a:ea typeface="Calibri"/>
                <a:cs typeface="Calibri"/>
                <a:sym typeface="Calibri"/>
              </a:rPr>
              <a:t>Among highest in air conditioning and space heating use</a:t>
            </a:r>
          </a:p>
        </p:txBody>
      </p:sp>
      <p:sp>
        <p:nvSpPr>
          <p:cNvPr id="5" name="TextBox 4"/>
          <p:cNvSpPr txBox="1"/>
          <p:nvPr/>
        </p:nvSpPr>
        <p:spPr>
          <a:xfrm>
            <a:off x="3244021" y="2066764"/>
            <a:ext cx="2346673" cy="3416320"/>
          </a:xfrm>
          <a:prstGeom prst="rect">
            <a:avLst/>
          </a:prstGeom>
          <a:noFill/>
        </p:spPr>
        <p:txBody>
          <a:bodyPr wrap="square" rtlCol="0">
            <a:spAutoFit/>
          </a:bodyPr>
          <a:lstStyle/>
          <a:p>
            <a:pPr marL="285750" lvl="1" indent="-285750" algn="l">
              <a:buFont typeface="Arial" charset="0"/>
              <a:buChar char="•"/>
            </a:pPr>
            <a:r>
              <a:rPr lang="en-US" dirty="0">
                <a:solidFill>
                  <a:srgbClr val="262626"/>
                </a:solidFill>
                <a:latin typeface="Calibri"/>
                <a:ea typeface="Calibri"/>
                <a:cs typeface="Calibri"/>
                <a:sym typeface="Calibri"/>
              </a:rPr>
              <a:t>41st in per capita income</a:t>
            </a:r>
          </a:p>
          <a:p>
            <a:pPr marL="285750" lvl="1" indent="-285750" algn="l">
              <a:buFont typeface="Arial" charset="0"/>
              <a:buChar char="•"/>
            </a:pPr>
            <a:r>
              <a:rPr lang="en-US" dirty="0">
                <a:solidFill>
                  <a:srgbClr val="262626"/>
                </a:solidFill>
                <a:latin typeface="Calibri"/>
                <a:ea typeface="Calibri"/>
                <a:cs typeface="Calibri"/>
                <a:sym typeface="Calibri"/>
              </a:rPr>
              <a:t>~45% of  Southern Co. customers at or below $40K income (Southern Co.)</a:t>
            </a:r>
          </a:p>
          <a:p>
            <a:pPr marL="285750" lvl="1" indent="-285750" algn="l">
              <a:buFont typeface="Arial" charset="0"/>
              <a:buChar char="•"/>
            </a:pPr>
            <a:r>
              <a:rPr lang="en-US" dirty="0">
                <a:solidFill>
                  <a:srgbClr val="262626"/>
                </a:solidFill>
                <a:latin typeface="Calibri"/>
                <a:ea typeface="Calibri"/>
                <a:cs typeface="Calibri"/>
              </a:rPr>
              <a:t>The Southeast lags behind the rest of the nation in terms of % of residents living in poverty</a:t>
            </a:r>
            <a:endParaRPr lang="en-US" dirty="0">
              <a:solidFill>
                <a:srgbClr val="262626"/>
              </a:solidFill>
              <a:latin typeface="Calibri"/>
              <a:ea typeface="Calibri"/>
              <a:cs typeface="Calibri"/>
              <a:sym typeface="Calibri"/>
            </a:endParaRPr>
          </a:p>
          <a:p>
            <a:endParaRPr lang="en-US" dirty="0"/>
          </a:p>
        </p:txBody>
      </p:sp>
      <p:sp>
        <p:nvSpPr>
          <p:cNvPr id="12" name="TextBox 11"/>
          <p:cNvSpPr txBox="1"/>
          <p:nvPr/>
        </p:nvSpPr>
        <p:spPr>
          <a:xfrm>
            <a:off x="159804" y="6129444"/>
            <a:ext cx="4592306" cy="584775"/>
          </a:xfrm>
          <a:prstGeom prst="rect">
            <a:avLst/>
          </a:prstGeom>
          <a:noFill/>
        </p:spPr>
        <p:txBody>
          <a:bodyPr wrap="square" rtlCol="0">
            <a:spAutoFit/>
          </a:bodyPr>
          <a:lstStyle/>
          <a:p>
            <a:pPr lvl="0"/>
            <a:r>
              <a:rPr lang="en-US" sz="1400" b="1" dirty="0">
                <a:solidFill>
                  <a:schemeClr val="dk1"/>
                </a:solidFill>
                <a:latin typeface="Calibri"/>
                <a:ea typeface="Calibri"/>
                <a:cs typeface="Calibri"/>
                <a:sym typeface="Calibri"/>
              </a:rPr>
              <a:t>Source</a:t>
            </a:r>
            <a:r>
              <a:rPr lang="en-US" sz="1400" dirty="0">
                <a:solidFill>
                  <a:schemeClr val="dk1"/>
                </a:solidFill>
                <a:latin typeface="Calibri"/>
                <a:ea typeface="Calibri"/>
                <a:cs typeface="Calibri"/>
                <a:sym typeface="Calibri"/>
              </a:rPr>
              <a:t>: EIA, </a:t>
            </a:r>
            <a:r>
              <a:rPr lang="en-US" sz="1400" dirty="0">
                <a:solidFill>
                  <a:schemeClr val="dk1"/>
                </a:solidFill>
                <a:latin typeface="Calibri"/>
                <a:ea typeface="Calibri"/>
                <a:cs typeface="Calibri"/>
                <a:sym typeface="Calibri"/>
                <a:hlinkClick r:id="rId4"/>
              </a:rPr>
              <a:t>Household Energy Use in Georgia</a:t>
            </a:r>
            <a:endParaRPr lang="en-US" sz="1400" dirty="0">
              <a:solidFill>
                <a:schemeClr val="dk1"/>
              </a:solidFill>
              <a:latin typeface="Calibri"/>
              <a:ea typeface="Calibri"/>
              <a:cs typeface="Calibri"/>
              <a:sym typeface="Calibri"/>
            </a:endParaRPr>
          </a:p>
          <a:p>
            <a:endParaRPr lang="en-US" dirty="0"/>
          </a:p>
        </p:txBody>
      </p:sp>
      <p:sp>
        <p:nvSpPr>
          <p:cNvPr id="7" name="Slide Number Placeholder 6"/>
          <p:cNvSpPr>
            <a:spLocks noGrp="1"/>
          </p:cNvSpPr>
          <p:nvPr>
            <p:ph type="sldNum" sz="quarter" idx="12"/>
          </p:nvPr>
        </p:nvSpPr>
        <p:spPr/>
        <p:txBody>
          <a:bodyPr/>
          <a:lstStyle/>
          <a:p>
            <a:pPr>
              <a:defRPr/>
            </a:pPr>
            <a:fld id="{5EE97CFF-628E-40AF-8B55-623CA4994EE3}" type="slidenum">
              <a:rPr lang="en-US" smtClean="0"/>
              <a:pPr>
                <a:defRPr/>
              </a:pPr>
              <a:t>4</a:t>
            </a:fld>
            <a:endParaRPr lang="en-US" dirty="0"/>
          </a:p>
        </p:txBody>
      </p:sp>
    </p:spTree>
    <p:extLst>
      <p:ext uri="{BB962C8B-B14F-4D97-AF65-F5344CB8AC3E}">
        <p14:creationId xmlns:p14="http://schemas.microsoft.com/office/powerpoint/2010/main" val="385280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198813" y="56488"/>
            <a:ext cx="8229600" cy="1143000"/>
          </a:xfrm>
          <a:prstGeom prst="rect">
            <a:avLst/>
          </a:prstGeom>
          <a:noFill/>
          <a:ln>
            <a:noFill/>
          </a:ln>
        </p:spPr>
        <p:txBody>
          <a:bodyPr wrap="square" lIns="274300" tIns="45700" rIns="91425" bIns="45700" anchor="ctr" anchorCtr="0">
            <a:noAutofit/>
          </a:bodyPr>
          <a:lstStyle/>
          <a:p>
            <a:pPr marL="0" marR="0" lvl="0" indent="0" algn="l" rtl="0">
              <a:lnSpc>
                <a:spcPct val="100000"/>
              </a:lnSpc>
              <a:spcBef>
                <a:spcPts val="0"/>
              </a:spcBef>
              <a:spcAft>
                <a:spcPts val="0"/>
              </a:spcAft>
              <a:buClr>
                <a:srgbClr val="EEB211"/>
              </a:buClr>
              <a:buSzPts val="3200"/>
              <a:buFont typeface="Calibri"/>
              <a:buNone/>
            </a:pPr>
            <a:r>
              <a:rPr lang="en-US" sz="3200" dirty="0">
                <a:solidFill>
                  <a:srgbClr val="1F497D"/>
                </a:solidFill>
                <a:effectLst/>
                <a:latin typeface="Arial Black" panose="020B0A04020102020204" pitchFamily="34" charset="0"/>
              </a:rPr>
              <a:t>Electricity Burdens in Low-Income Zip Codes of Atlanta are Growing</a:t>
            </a:r>
            <a:endParaRPr sz="3200" b="0" i="0" u="none" strike="noStrike" cap="none" dirty="0">
              <a:solidFill>
                <a:srgbClr val="1F497D"/>
              </a:solidFill>
              <a:effectLst/>
              <a:latin typeface="Arial Black" panose="020B0A04020102020204" pitchFamily="34" charset="0"/>
              <a:sym typeface="Calibri"/>
            </a:endParaRPr>
          </a:p>
        </p:txBody>
      </p:sp>
      <p:pic>
        <p:nvPicPr>
          <p:cNvPr id="6" name="Picture 5">
            <a:extLst>
              <a:ext uri="{FF2B5EF4-FFF2-40B4-BE49-F238E27FC236}">
                <a16:creationId xmlns:a16="http://schemas.microsoft.com/office/drawing/2014/main" id="{7E19A868-5341-2542-AAC9-646D644C6F72}"/>
              </a:ext>
            </a:extLst>
          </p:cNvPr>
          <p:cNvPicPr>
            <a:picLocks noChangeAspect="1"/>
          </p:cNvPicPr>
          <p:nvPr/>
        </p:nvPicPr>
        <p:blipFill rotWithShape="1">
          <a:blip r:embed="rId3">
            <a:extLst>
              <a:ext uri="{28A0092B-C50C-407E-A947-70E740481C1C}">
                <a14:useLocalDpi xmlns:a14="http://schemas.microsoft.com/office/drawing/2010/main" val="0"/>
              </a:ext>
            </a:extLst>
          </a:blip>
          <a:srcRect t="3451"/>
          <a:stretch/>
        </p:blipFill>
        <p:spPr>
          <a:xfrm>
            <a:off x="25400" y="1116462"/>
            <a:ext cx="8737600" cy="5741537"/>
          </a:xfrm>
          <a:prstGeom prst="rect">
            <a:avLst/>
          </a:prstGeom>
        </p:spPr>
      </p:pic>
      <p:sp>
        <p:nvSpPr>
          <p:cNvPr id="341" name="Shape 341"/>
          <p:cNvSpPr txBox="1"/>
          <p:nvPr/>
        </p:nvSpPr>
        <p:spPr>
          <a:xfrm>
            <a:off x="3985591" y="2207001"/>
            <a:ext cx="3124200" cy="1447800"/>
          </a:xfrm>
          <a:prstGeom prst="rect">
            <a:avLst/>
          </a:prstGeom>
          <a:solidFill>
            <a:srgbClr val="EEB211"/>
          </a:solidFill>
          <a:ln>
            <a:noFill/>
          </a:ln>
        </p:spPr>
        <p:txBody>
          <a:bodyPr wrap="square" lIns="91425" tIns="45700" rIns="91425" bIns="45700" anchor="t" anchorCtr="0">
            <a:noAutofit/>
          </a:bodyPr>
          <a:lstStyle/>
          <a:p>
            <a:pPr marL="171450" indent="-171450" algn="l">
              <a:buClr>
                <a:schemeClr val="tx1"/>
              </a:buClr>
              <a:buSzPts val="1200"/>
              <a:buFont typeface="Arial" charset="0"/>
              <a:buChar char="•"/>
            </a:pPr>
            <a:r>
              <a:rPr lang="en-US" dirty="0">
                <a:latin typeface="Calibri"/>
                <a:ea typeface="Calibri"/>
                <a:cs typeface="Calibri"/>
              </a:rPr>
              <a:t>Electricity burdens in Tier 1 increased from 4.7 to 5.4%  2012-2016 </a:t>
            </a:r>
          </a:p>
          <a:p>
            <a:pPr marL="171450" indent="-171450" algn="l">
              <a:buClr>
                <a:schemeClr val="tx1"/>
              </a:buClr>
              <a:buSzPts val="1200"/>
              <a:buFont typeface="Arial" charset="0"/>
              <a:buChar char="•"/>
            </a:pPr>
            <a:r>
              <a:rPr lang="en-US" dirty="0">
                <a:latin typeface="Calibri"/>
                <a:ea typeface="Calibri"/>
                <a:cs typeface="Calibri"/>
              </a:rPr>
              <a:t>They increased from 2.8 to 3.0% across all 25 zip codes</a:t>
            </a:r>
          </a:p>
          <a:p>
            <a:pPr marL="0" marR="0" lvl="0" indent="0" algn="l" rtl="0">
              <a:lnSpc>
                <a:spcPct val="100000"/>
              </a:lnSpc>
              <a:spcBef>
                <a:spcPts val="0"/>
              </a:spcBef>
              <a:spcAft>
                <a:spcPts val="0"/>
              </a:spcAft>
              <a:buClr>
                <a:schemeClr val="lt1"/>
              </a:buClr>
              <a:buSzPts val="1200"/>
              <a:buFont typeface="Calibri"/>
              <a:buNone/>
            </a:pPr>
            <a:endParaRPr sz="1200" b="0" i="0" u="none" strike="noStrike" cap="none" dirty="0">
              <a:solidFill>
                <a:schemeClr val="lt1"/>
              </a:solidFill>
              <a:latin typeface="Calibri"/>
              <a:ea typeface="Calibri"/>
              <a:cs typeface="Calibri"/>
              <a:sym typeface="Calibri"/>
            </a:endParaRPr>
          </a:p>
        </p:txBody>
      </p:sp>
      <p:sp>
        <p:nvSpPr>
          <p:cNvPr id="8" name="TextBox 7"/>
          <p:cNvSpPr txBox="1"/>
          <p:nvPr/>
        </p:nvSpPr>
        <p:spPr>
          <a:xfrm>
            <a:off x="3300247" y="1850921"/>
            <a:ext cx="4077275" cy="369332"/>
          </a:xfrm>
          <a:prstGeom prst="rect">
            <a:avLst/>
          </a:prstGeom>
          <a:noFill/>
        </p:spPr>
        <p:txBody>
          <a:bodyPr wrap="square" rtlCol="0">
            <a:spAutoFit/>
          </a:bodyPr>
          <a:lstStyle/>
          <a:p>
            <a:r>
              <a:rPr lang="en-US" sz="1800" b="1" dirty="0">
                <a:latin typeface="Calibri" charset="0"/>
                <a:ea typeface="Calibri" charset="0"/>
                <a:cs typeface="Calibri" charset="0"/>
              </a:rPr>
              <a:t>Atlanta Electricity Burden by Zip Code</a:t>
            </a:r>
          </a:p>
        </p:txBody>
      </p:sp>
      <p:sp>
        <p:nvSpPr>
          <p:cNvPr id="4" name="Slide Number Placeholder 3"/>
          <p:cNvSpPr>
            <a:spLocks noGrp="1"/>
          </p:cNvSpPr>
          <p:nvPr>
            <p:ph type="sldNum" sz="quarter" idx="12"/>
          </p:nvPr>
        </p:nvSpPr>
        <p:spPr/>
        <p:txBody>
          <a:bodyPr/>
          <a:lstStyle/>
          <a:p>
            <a:pPr>
              <a:defRPr/>
            </a:pPr>
            <a:fld id="{5EE97CFF-628E-40AF-8B55-623CA4994EE3}" type="slidenum">
              <a:rPr lang="en-US" smtClean="0"/>
              <a:pPr>
                <a:defRPr/>
              </a:pPr>
              <a:t>5</a:t>
            </a:fld>
            <a:endParaRPr lang="en-US" dirty="0"/>
          </a:p>
        </p:txBody>
      </p:sp>
    </p:spTree>
    <p:extLst>
      <p:ext uri="{BB962C8B-B14F-4D97-AF65-F5344CB8AC3E}">
        <p14:creationId xmlns:p14="http://schemas.microsoft.com/office/powerpoint/2010/main" val="385637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932" y="0"/>
            <a:ext cx="9144000" cy="732181"/>
          </a:xfrm>
        </p:spPr>
        <p:txBody>
          <a:bodyPr>
            <a:noAutofit/>
          </a:bodyPr>
          <a:lstStyle/>
          <a:p>
            <a:r>
              <a:rPr lang="en-US" sz="3000" dirty="0">
                <a:solidFill>
                  <a:srgbClr val="1F497D"/>
                </a:solidFill>
                <a:effectLst/>
                <a:latin typeface="Arial Black" panose="020B0A04020102020204" pitchFamily="34" charset="0"/>
              </a:rPr>
              <a:t>What do these Tier 1 Zip Codes Look Like?</a:t>
            </a:r>
          </a:p>
        </p:txBody>
      </p:sp>
      <p:sp>
        <p:nvSpPr>
          <p:cNvPr id="2" name="Slide Number Placeholder 1"/>
          <p:cNvSpPr>
            <a:spLocks noGrp="1"/>
          </p:cNvSpPr>
          <p:nvPr>
            <p:ph type="sldNum" sz="quarter" idx="12"/>
          </p:nvPr>
        </p:nvSpPr>
        <p:spPr/>
        <p:txBody>
          <a:bodyPr/>
          <a:lstStyle/>
          <a:p>
            <a:pPr>
              <a:defRPr/>
            </a:pPr>
            <a:fld id="{5EE97CFF-628E-40AF-8B55-623CA4994EE3}" type="slidenum">
              <a:rPr lang="en-US" smtClean="0"/>
              <a:pPr>
                <a:defRPr/>
              </a:pPr>
              <a:t>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96510"/>
            <a:ext cx="7315200" cy="34287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011262"/>
            <a:ext cx="7315200" cy="371313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13" y="1447800"/>
            <a:ext cx="7315200" cy="384506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6" y="1850215"/>
            <a:ext cx="7315200" cy="386478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0139" y="2286000"/>
            <a:ext cx="7315200" cy="366986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9852" y="2743200"/>
            <a:ext cx="7315200" cy="4019699"/>
          </a:xfrm>
          <a:prstGeom prst="rect">
            <a:avLst/>
          </a:prstGeom>
        </p:spPr>
      </p:pic>
    </p:spTree>
    <p:extLst>
      <p:ext uri="{BB962C8B-B14F-4D97-AF65-F5344CB8AC3E}">
        <p14:creationId xmlns:p14="http://schemas.microsoft.com/office/powerpoint/2010/main" val="92394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90198"/>
            <a:ext cx="8839200" cy="868362"/>
          </a:xfrm>
        </p:spPr>
        <p:txBody>
          <a:bodyPr>
            <a:noAutofit/>
          </a:bodyPr>
          <a:lstStyle/>
          <a:p>
            <a:r>
              <a:rPr lang="en-US" sz="3200" dirty="0">
                <a:solidFill>
                  <a:srgbClr val="1F497D"/>
                </a:solidFill>
                <a:effectLst/>
                <a:latin typeface="Arial Black" panose="020B0A04020102020204" pitchFamily="34" charset="0"/>
                <a:cs typeface="Arial" panose="020B0604020202020204" pitchFamily="34" charset="0"/>
              </a:rPr>
              <a:t>Solutions: Expanded Partnerships &amp; New Technologies</a:t>
            </a:r>
          </a:p>
        </p:txBody>
      </p:sp>
      <p:sp>
        <p:nvSpPr>
          <p:cNvPr id="4" name="Slide Number Placeholder 3"/>
          <p:cNvSpPr>
            <a:spLocks noGrp="1"/>
          </p:cNvSpPr>
          <p:nvPr>
            <p:ph type="sldNum" sz="quarter" idx="12"/>
          </p:nvPr>
        </p:nvSpPr>
        <p:spPr/>
        <p:txBody>
          <a:bodyPr/>
          <a:lstStyle/>
          <a:p>
            <a:pPr>
              <a:defRPr/>
            </a:pPr>
            <a:fld id="{5EE97CFF-628E-40AF-8B55-623CA4994EE3}" type="slidenum">
              <a:rPr lang="en-US" smtClean="0"/>
              <a:pPr>
                <a:defRPr/>
              </a:pPr>
              <a:t>7</a:t>
            </a:fld>
            <a:endParaRPr lang="en-US" dirty="0"/>
          </a:p>
        </p:txBody>
      </p:sp>
      <p:grpSp>
        <p:nvGrpSpPr>
          <p:cNvPr id="11" name="Group 10"/>
          <p:cNvGrpSpPr/>
          <p:nvPr/>
        </p:nvGrpSpPr>
        <p:grpSpPr>
          <a:xfrm>
            <a:off x="390567" y="1143000"/>
            <a:ext cx="8524833" cy="5630863"/>
            <a:chOff x="152442" y="2248201"/>
            <a:chExt cx="4252509" cy="4043916"/>
          </a:xfrm>
        </p:grpSpPr>
        <p:sp>
          <p:nvSpPr>
            <p:cNvPr id="7" name="Freeform 6"/>
            <p:cNvSpPr/>
            <p:nvPr/>
          </p:nvSpPr>
          <p:spPr>
            <a:xfrm>
              <a:off x="152442" y="2248201"/>
              <a:ext cx="4252509" cy="432000"/>
            </a:xfrm>
            <a:custGeom>
              <a:avLst/>
              <a:gdLst>
                <a:gd name="connsiteX0" fmla="*/ 0 w 4059212"/>
                <a:gd name="connsiteY0" fmla="*/ 0 h 432000"/>
                <a:gd name="connsiteX1" fmla="*/ 4059212 w 4059212"/>
                <a:gd name="connsiteY1" fmla="*/ 0 h 432000"/>
                <a:gd name="connsiteX2" fmla="*/ 4059212 w 4059212"/>
                <a:gd name="connsiteY2" fmla="*/ 432000 h 432000"/>
                <a:gd name="connsiteX3" fmla="*/ 0 w 4059212"/>
                <a:gd name="connsiteY3" fmla="*/ 432000 h 432000"/>
                <a:gd name="connsiteX4" fmla="*/ 0 w 4059212"/>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432000">
                  <a:moveTo>
                    <a:pt x="0" y="0"/>
                  </a:moveTo>
                  <a:lnTo>
                    <a:pt x="4059212" y="0"/>
                  </a:lnTo>
                  <a:lnTo>
                    <a:pt x="4059212"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2400" kern="1200" dirty="0">
                  <a:latin typeface="Calibri" panose="020F0502020204030204" pitchFamily="34" charset="0"/>
                </a:rPr>
                <a:t>Low-Income Households  </a:t>
              </a:r>
            </a:p>
          </p:txBody>
        </p:sp>
        <p:sp>
          <p:nvSpPr>
            <p:cNvPr id="8" name="Freeform 7"/>
            <p:cNvSpPr/>
            <p:nvPr/>
          </p:nvSpPr>
          <p:spPr>
            <a:xfrm>
              <a:off x="152442" y="2680200"/>
              <a:ext cx="4252509" cy="3611917"/>
            </a:xfrm>
            <a:custGeom>
              <a:avLst/>
              <a:gdLst>
                <a:gd name="connsiteX0" fmla="*/ 0 w 4059212"/>
                <a:gd name="connsiteY0" fmla="*/ 0 h 3294000"/>
                <a:gd name="connsiteX1" fmla="*/ 4059212 w 4059212"/>
                <a:gd name="connsiteY1" fmla="*/ 0 h 3294000"/>
                <a:gd name="connsiteX2" fmla="*/ 4059212 w 4059212"/>
                <a:gd name="connsiteY2" fmla="*/ 3294000 h 3294000"/>
                <a:gd name="connsiteX3" fmla="*/ 0 w 4059212"/>
                <a:gd name="connsiteY3" fmla="*/ 3294000 h 3294000"/>
                <a:gd name="connsiteX4" fmla="*/ 0 w 4059212"/>
                <a:gd name="connsiteY4" fmla="*/ 0 h 329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3294000">
                  <a:moveTo>
                    <a:pt x="0" y="0"/>
                  </a:moveTo>
                  <a:lnTo>
                    <a:pt x="4059212" y="0"/>
                  </a:lnTo>
                  <a:lnTo>
                    <a:pt x="4059212" y="3294000"/>
                  </a:lnTo>
                  <a:lnTo>
                    <a:pt x="0" y="32940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Aft>
                  <a:spcPts val="1800"/>
                </a:spcAft>
                <a:buSzPct val="130000"/>
                <a:buFontTx/>
                <a:buChar char="••"/>
              </a:pPr>
              <a:r>
                <a:rPr lang="en-US" sz="2000" dirty="0">
                  <a:latin typeface="Calibri" charset="0"/>
                  <a:ea typeface="Calibri" charset="0"/>
                  <a:cs typeface="Calibri" charset="0"/>
                </a:rPr>
                <a:t>Assess connections and gaps for optimizing the available pool of funding for structural repairs and safety, weatherization and energy efficiency, and water.</a:t>
              </a:r>
            </a:p>
            <a:p>
              <a:pPr marL="114300" lvl="1" indent="-114300" algn="l" defTabSz="666750">
                <a:lnSpc>
                  <a:spcPct val="90000"/>
                </a:lnSpc>
                <a:spcAft>
                  <a:spcPts val="1800"/>
                </a:spcAft>
                <a:buSzPct val="130000"/>
                <a:buFontTx/>
                <a:buChar char="••"/>
              </a:pPr>
              <a:r>
                <a:rPr lang="en-US" sz="2000" dirty="0">
                  <a:latin typeface="Calibri" charset="0"/>
                  <a:ea typeface="Calibri" charset="0"/>
                  <a:cs typeface="Calibri" charset="0"/>
                </a:rPr>
                <a:t>Motivate innovative technologies </a:t>
              </a:r>
              <a:r>
                <a:rPr lang="en-US" sz="2000" kern="1200" dirty="0">
                  <a:latin typeface="Calibri" charset="0"/>
                  <a:ea typeface="Calibri" charset="0"/>
                  <a:cs typeface="Calibri" charset="0"/>
                </a:rPr>
                <a:t>for low-cost retrofits and approaches to personal comfort </a:t>
              </a:r>
            </a:p>
            <a:p>
              <a:pPr marL="114300" lvl="1" indent="-114300" algn="l" defTabSz="666750">
                <a:lnSpc>
                  <a:spcPct val="90000"/>
                </a:lnSpc>
                <a:spcAft>
                  <a:spcPts val="1800"/>
                </a:spcAft>
                <a:buSzPct val="130000"/>
                <a:buFontTx/>
                <a:buChar char="••"/>
              </a:pPr>
              <a:r>
                <a:rPr lang="en-US" sz="2000" dirty="0">
                  <a:solidFill>
                    <a:schemeClr val="tx1"/>
                  </a:solidFill>
                  <a:latin typeface="Calibri" charset="0"/>
                  <a:ea typeface="Calibri" charset="0"/>
                  <a:cs typeface="Calibri" charset="0"/>
                </a:rPr>
                <a:t>Prepare a baseline on education and awareness of energy efficiency and related resources among the residents of high </a:t>
              </a:r>
              <a:r>
                <a:rPr lang="en-US" sz="2000" dirty="0">
                  <a:latin typeface="Calibri" charset="0"/>
                  <a:ea typeface="Calibri" charset="0"/>
                  <a:cs typeface="Calibri" charset="0"/>
                </a:rPr>
                <a:t>energy-burdened communities</a:t>
              </a:r>
            </a:p>
            <a:p>
              <a:pPr marL="114300" lvl="1" indent="-114300" algn="l" defTabSz="666750">
                <a:lnSpc>
                  <a:spcPct val="90000"/>
                </a:lnSpc>
                <a:spcAft>
                  <a:spcPts val="1800"/>
                </a:spcAft>
                <a:buSzPct val="130000"/>
                <a:buFontTx/>
                <a:buChar char="••"/>
              </a:pPr>
              <a:r>
                <a:rPr lang="en-US" sz="2000" dirty="0">
                  <a:latin typeface="Calibri" charset="0"/>
                  <a:ea typeface="Calibri" charset="0"/>
                  <a:cs typeface="Calibri" charset="0"/>
                </a:rPr>
                <a:t>Engage new information and communication technology to promote greater awareness </a:t>
              </a:r>
            </a:p>
            <a:p>
              <a:pPr marL="0" lvl="1" algn="l" defTabSz="666750" rtl="0">
                <a:lnSpc>
                  <a:spcPct val="90000"/>
                </a:lnSpc>
                <a:spcBef>
                  <a:spcPct val="0"/>
                </a:spcBef>
                <a:spcAft>
                  <a:spcPct val="15000"/>
                </a:spcAft>
              </a:pPr>
              <a:r>
                <a:rPr lang="en-US" sz="2000" b="1" i="1" kern="1200" dirty="0">
                  <a:solidFill>
                    <a:schemeClr val="tx1"/>
                  </a:solidFill>
                  <a:latin typeface="Calibri" panose="020F0502020204030204" pitchFamily="34" charset="0"/>
                  <a:cs typeface="Arial" panose="020B0604020202020204" pitchFamily="34" charset="0"/>
                </a:rPr>
                <a:t>Core </a:t>
              </a:r>
              <a:r>
                <a:rPr lang="en-US" sz="2000" b="1" i="1" dirty="0">
                  <a:solidFill>
                    <a:schemeClr val="tx1"/>
                  </a:solidFill>
                  <a:latin typeface="Calibri" panose="020F0502020204030204" pitchFamily="34" charset="0"/>
                  <a:cs typeface="Arial" panose="020B0604020202020204" pitchFamily="34" charset="0"/>
                </a:rPr>
                <a:t>Principle:  Awareness needed to link energy use &amp; </a:t>
              </a:r>
              <a:r>
                <a:rPr lang="en-US" sz="2000" b="1" i="1" kern="1200" dirty="0">
                  <a:solidFill>
                    <a:schemeClr val="tx1"/>
                  </a:solidFill>
                  <a:latin typeface="Calibri" panose="020F0502020204030204" pitchFamily="34" charset="0"/>
                  <a:cs typeface="Arial" panose="020B0604020202020204" pitchFamily="34" charset="0"/>
                </a:rPr>
                <a:t>behavior</a:t>
              </a:r>
            </a:p>
          </p:txBody>
        </p:sp>
      </p:grpSp>
    </p:spTree>
    <p:extLst>
      <p:ext uri="{BB962C8B-B14F-4D97-AF65-F5344CB8AC3E}">
        <p14:creationId xmlns:p14="http://schemas.microsoft.com/office/powerpoint/2010/main" val="316703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8167" y="381301"/>
            <a:ext cx="8801058" cy="868362"/>
          </a:xfrm>
        </p:spPr>
        <p:txBody>
          <a:bodyPr>
            <a:noAutofit/>
          </a:bodyPr>
          <a:lstStyle/>
          <a:p>
            <a:r>
              <a:rPr lang="en-US" sz="3200" dirty="0">
                <a:solidFill>
                  <a:srgbClr val="1F497D"/>
                </a:solidFill>
                <a:effectLst/>
                <a:latin typeface="Arial Black" panose="020B0A04020102020204" pitchFamily="34" charset="0"/>
                <a:cs typeface="Arial" panose="020B0604020202020204" pitchFamily="34" charset="0"/>
              </a:rPr>
              <a:t>Cities: Energy Benchmarking, Green Leases, and “Trusted Contractors”</a:t>
            </a:r>
          </a:p>
        </p:txBody>
      </p:sp>
      <p:sp>
        <p:nvSpPr>
          <p:cNvPr id="4" name="Slide Number Placeholder 3"/>
          <p:cNvSpPr>
            <a:spLocks noGrp="1"/>
          </p:cNvSpPr>
          <p:nvPr>
            <p:ph type="sldNum" sz="quarter" idx="12"/>
          </p:nvPr>
        </p:nvSpPr>
        <p:spPr/>
        <p:txBody>
          <a:bodyPr/>
          <a:lstStyle/>
          <a:p>
            <a:pPr>
              <a:defRPr/>
            </a:pPr>
            <a:fld id="{5EE97CFF-628E-40AF-8B55-623CA4994EE3}" type="slidenum">
              <a:rPr lang="en-US" smtClean="0"/>
              <a:pPr>
                <a:defRPr/>
              </a:pPr>
              <a:t>8</a:t>
            </a:fld>
            <a:endParaRPr lang="en-US" dirty="0"/>
          </a:p>
        </p:txBody>
      </p:sp>
      <p:grpSp>
        <p:nvGrpSpPr>
          <p:cNvPr id="11" name="Group 10"/>
          <p:cNvGrpSpPr/>
          <p:nvPr/>
        </p:nvGrpSpPr>
        <p:grpSpPr>
          <a:xfrm>
            <a:off x="238167" y="1600200"/>
            <a:ext cx="8610558" cy="4419601"/>
            <a:chOff x="152442" y="2248201"/>
            <a:chExt cx="4252509" cy="4043916"/>
          </a:xfrm>
        </p:grpSpPr>
        <p:sp>
          <p:nvSpPr>
            <p:cNvPr id="7" name="Freeform 6"/>
            <p:cNvSpPr/>
            <p:nvPr/>
          </p:nvSpPr>
          <p:spPr>
            <a:xfrm>
              <a:off x="152442" y="2248201"/>
              <a:ext cx="4252509" cy="432000"/>
            </a:xfrm>
            <a:custGeom>
              <a:avLst/>
              <a:gdLst>
                <a:gd name="connsiteX0" fmla="*/ 0 w 4059212"/>
                <a:gd name="connsiteY0" fmla="*/ 0 h 432000"/>
                <a:gd name="connsiteX1" fmla="*/ 4059212 w 4059212"/>
                <a:gd name="connsiteY1" fmla="*/ 0 h 432000"/>
                <a:gd name="connsiteX2" fmla="*/ 4059212 w 4059212"/>
                <a:gd name="connsiteY2" fmla="*/ 432000 h 432000"/>
                <a:gd name="connsiteX3" fmla="*/ 0 w 4059212"/>
                <a:gd name="connsiteY3" fmla="*/ 432000 h 432000"/>
                <a:gd name="connsiteX4" fmla="*/ 0 w 4059212"/>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432000">
                  <a:moveTo>
                    <a:pt x="0" y="0"/>
                  </a:moveTo>
                  <a:lnTo>
                    <a:pt x="4059212" y="0"/>
                  </a:lnTo>
                  <a:lnTo>
                    <a:pt x="4059212"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2400" kern="1200" dirty="0">
                  <a:latin typeface="Calibri" panose="020F0502020204030204" pitchFamily="34" charset="0"/>
                </a:rPr>
                <a:t>The City of Atlanta</a:t>
              </a:r>
            </a:p>
          </p:txBody>
        </p:sp>
        <p:sp>
          <p:nvSpPr>
            <p:cNvPr id="8" name="Freeform 7"/>
            <p:cNvSpPr/>
            <p:nvPr/>
          </p:nvSpPr>
          <p:spPr>
            <a:xfrm>
              <a:off x="152442" y="2680200"/>
              <a:ext cx="4252509" cy="3611917"/>
            </a:xfrm>
            <a:custGeom>
              <a:avLst/>
              <a:gdLst>
                <a:gd name="connsiteX0" fmla="*/ 0 w 4059212"/>
                <a:gd name="connsiteY0" fmla="*/ 0 h 3294000"/>
                <a:gd name="connsiteX1" fmla="*/ 4059212 w 4059212"/>
                <a:gd name="connsiteY1" fmla="*/ 0 h 3294000"/>
                <a:gd name="connsiteX2" fmla="*/ 4059212 w 4059212"/>
                <a:gd name="connsiteY2" fmla="*/ 3294000 h 3294000"/>
                <a:gd name="connsiteX3" fmla="*/ 0 w 4059212"/>
                <a:gd name="connsiteY3" fmla="*/ 3294000 h 3294000"/>
                <a:gd name="connsiteX4" fmla="*/ 0 w 4059212"/>
                <a:gd name="connsiteY4" fmla="*/ 0 h 329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3294000">
                  <a:moveTo>
                    <a:pt x="0" y="0"/>
                  </a:moveTo>
                  <a:lnTo>
                    <a:pt x="4059212" y="0"/>
                  </a:lnTo>
                  <a:lnTo>
                    <a:pt x="4059212" y="3294000"/>
                  </a:lnTo>
                  <a:lnTo>
                    <a:pt x="0" y="32940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Aft>
                  <a:spcPts val="1800"/>
                </a:spcAft>
                <a:buSzPct val="130000"/>
                <a:buFontTx/>
                <a:buChar char="••"/>
              </a:pPr>
              <a:r>
                <a:rPr lang="en-US" sz="2000" dirty="0">
                  <a:latin typeface="Calibri" panose="020F0502020204030204" pitchFamily="34" charset="0"/>
                  <a:cs typeface="Arial" panose="020B0604020202020204" pitchFamily="34" charset="0"/>
                </a:rPr>
                <a:t>Mandated residential energy benchmarking (building code inspections and home energy ratings required when residential properties are sold)</a:t>
              </a:r>
              <a:endParaRPr lang="en-US" sz="2000" kern="1200" dirty="0">
                <a:latin typeface="Calibri" panose="020F0502020204030204" pitchFamily="34" charset="0"/>
                <a:cs typeface="Arial" panose="020B0604020202020204" pitchFamily="34" charset="0"/>
              </a:endParaRPr>
            </a:p>
            <a:p>
              <a:pPr marL="114300" lvl="1" indent="-114300" algn="l" defTabSz="666750" rtl="0">
                <a:lnSpc>
                  <a:spcPct val="90000"/>
                </a:lnSpc>
                <a:spcBef>
                  <a:spcPct val="0"/>
                </a:spcBef>
                <a:spcAft>
                  <a:spcPts val="1800"/>
                </a:spcAft>
                <a:buSzPct val="130000"/>
                <a:buChar char="••"/>
              </a:pPr>
              <a:r>
                <a:rPr lang="en-US" sz="2000" dirty="0">
                  <a:latin typeface="Calibri" panose="020F0502020204030204" pitchFamily="34" charset="0"/>
                  <a:cs typeface="Arial" panose="020B0604020202020204" pitchFamily="34" charset="0"/>
                </a:rPr>
                <a:t>“Model” g</a:t>
              </a:r>
              <a:r>
                <a:rPr lang="en-US" sz="2000" kern="1200" dirty="0">
                  <a:latin typeface="Calibri" panose="020F0502020204030204" pitchFamily="34" charset="0"/>
                  <a:cs typeface="Arial" panose="020B0604020202020204" pitchFamily="34" charset="0"/>
                </a:rPr>
                <a:t>reen lease made available to owners &amp; tenants of MF rental units</a:t>
              </a:r>
            </a:p>
            <a:p>
              <a:pPr marL="114300" lvl="1" indent="-114300" algn="l" defTabSz="666750" rtl="0">
                <a:lnSpc>
                  <a:spcPct val="90000"/>
                </a:lnSpc>
                <a:spcBef>
                  <a:spcPct val="0"/>
                </a:spcBef>
                <a:spcAft>
                  <a:spcPts val="1800"/>
                </a:spcAft>
                <a:buSzPct val="130000"/>
                <a:buChar char="••"/>
              </a:pPr>
              <a:r>
                <a:rPr lang="en-US" sz="2000" dirty="0">
                  <a:latin typeface="Calibri" panose="020F0502020204030204" pitchFamily="34" charset="0"/>
                  <a:cs typeface="Arial" panose="020B0604020202020204" pitchFamily="34" charset="0"/>
                </a:rPr>
                <a:t>Work with absentee landlords of low-income rental units to promote energy affordability and sustainable development in one or more targeted zip codes</a:t>
              </a:r>
            </a:p>
            <a:p>
              <a:pPr marL="114300" lvl="1" indent="-114300" algn="l" defTabSz="666750" rtl="0">
                <a:lnSpc>
                  <a:spcPct val="90000"/>
                </a:lnSpc>
                <a:spcBef>
                  <a:spcPct val="0"/>
                </a:spcBef>
                <a:spcAft>
                  <a:spcPts val="1800"/>
                </a:spcAft>
                <a:buSzPct val="130000"/>
                <a:buChar char="••"/>
              </a:pPr>
              <a:r>
                <a:rPr lang="en-US" sz="2000" dirty="0">
                  <a:latin typeface="Calibri" panose="020F0502020204030204" pitchFamily="34" charset="0"/>
                  <a:cs typeface="Arial" panose="020B0604020202020204" pitchFamily="34" charset="0"/>
                </a:rPr>
                <a:t>Develop network of “trusted contractors”—like Solarize Atlanta’s choice of Creative Solar and Hannah Solar</a:t>
              </a:r>
              <a:endParaRPr lang="en-US" sz="2000" kern="1200" dirty="0">
                <a:latin typeface="Calibri" panose="020F0502020204030204" pitchFamily="34" charset="0"/>
                <a:cs typeface="Arial" panose="020B0604020202020204" pitchFamily="34" charset="0"/>
              </a:endParaRPr>
            </a:p>
            <a:p>
              <a:pPr marL="0" lvl="1" algn="l" defTabSz="666750" rtl="0">
                <a:lnSpc>
                  <a:spcPct val="90000"/>
                </a:lnSpc>
                <a:spcBef>
                  <a:spcPct val="0"/>
                </a:spcBef>
                <a:spcAft>
                  <a:spcPct val="15000"/>
                </a:spcAft>
              </a:pPr>
              <a:r>
                <a:rPr lang="en-US" sz="2000" b="1" i="1" kern="1200" dirty="0">
                  <a:solidFill>
                    <a:schemeClr val="tx1"/>
                  </a:solidFill>
                  <a:latin typeface="Calibri" panose="020F0502020204030204" pitchFamily="34" charset="0"/>
                  <a:cs typeface="Arial" panose="020B0604020202020204" pitchFamily="34" charset="0"/>
                </a:rPr>
                <a:t>Core </a:t>
              </a:r>
              <a:r>
                <a:rPr lang="en-US" sz="2000" b="1" i="1" dirty="0">
                  <a:solidFill>
                    <a:schemeClr val="tx1"/>
                  </a:solidFill>
                  <a:latin typeface="Calibri" panose="020F0502020204030204" pitchFamily="34" charset="0"/>
                  <a:cs typeface="Arial" panose="020B0604020202020204" pitchFamily="34" charset="0"/>
                </a:rPr>
                <a:t>Principle: Addressing the landlord/tenant problem</a:t>
              </a:r>
              <a:endParaRPr lang="en-US" sz="2000" b="1" i="1" kern="1200" dirty="0">
                <a:solidFill>
                  <a:schemeClr val="tx1"/>
                </a:solidFill>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13100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0"/>
            <a:ext cx="8229600" cy="868362"/>
          </a:xfrm>
        </p:spPr>
        <p:txBody>
          <a:bodyPr>
            <a:noAutofit/>
          </a:bodyPr>
          <a:lstStyle/>
          <a:p>
            <a:r>
              <a:rPr lang="en-US" sz="3200" dirty="0">
                <a:solidFill>
                  <a:srgbClr val="1F497D"/>
                </a:solidFill>
                <a:effectLst/>
                <a:latin typeface="Arial Black" panose="020B0A04020102020204" pitchFamily="34" charset="0"/>
                <a:cs typeface="Arial" panose="020B0604020202020204" pitchFamily="34" charset="0"/>
              </a:rPr>
              <a:t>Utilities: Treat Affordable Energy as a “Material Issue”</a:t>
            </a:r>
          </a:p>
        </p:txBody>
      </p:sp>
      <p:sp>
        <p:nvSpPr>
          <p:cNvPr id="4" name="Slide Number Placeholder 3"/>
          <p:cNvSpPr>
            <a:spLocks noGrp="1"/>
          </p:cNvSpPr>
          <p:nvPr>
            <p:ph type="sldNum" sz="quarter" idx="12"/>
          </p:nvPr>
        </p:nvSpPr>
        <p:spPr/>
        <p:txBody>
          <a:bodyPr/>
          <a:lstStyle/>
          <a:p>
            <a:pPr>
              <a:defRPr/>
            </a:pPr>
            <a:fld id="{5EE97CFF-628E-40AF-8B55-623CA4994EE3}" type="slidenum">
              <a:rPr lang="en-US" smtClean="0"/>
              <a:pPr>
                <a:defRPr/>
              </a:pPr>
              <a:t>9</a:t>
            </a:fld>
            <a:endParaRPr lang="en-US" dirty="0"/>
          </a:p>
        </p:txBody>
      </p:sp>
      <p:grpSp>
        <p:nvGrpSpPr>
          <p:cNvPr id="13" name="Group 12"/>
          <p:cNvGrpSpPr/>
          <p:nvPr/>
        </p:nvGrpSpPr>
        <p:grpSpPr>
          <a:xfrm>
            <a:off x="195470" y="1736834"/>
            <a:ext cx="8841836" cy="4260632"/>
            <a:chOff x="228599" y="2248201"/>
            <a:chExt cx="8683269" cy="3847799"/>
          </a:xfrm>
        </p:grpSpPr>
        <p:sp>
          <p:nvSpPr>
            <p:cNvPr id="9" name="Freeform 8"/>
            <p:cNvSpPr/>
            <p:nvPr/>
          </p:nvSpPr>
          <p:spPr>
            <a:xfrm>
              <a:off x="228599" y="2248201"/>
              <a:ext cx="8683267" cy="428452"/>
            </a:xfrm>
            <a:custGeom>
              <a:avLst/>
              <a:gdLst>
                <a:gd name="connsiteX0" fmla="*/ 0 w 4059212"/>
                <a:gd name="connsiteY0" fmla="*/ 0 h 432000"/>
                <a:gd name="connsiteX1" fmla="*/ 4059212 w 4059212"/>
                <a:gd name="connsiteY1" fmla="*/ 0 h 432000"/>
                <a:gd name="connsiteX2" fmla="*/ 4059212 w 4059212"/>
                <a:gd name="connsiteY2" fmla="*/ 432000 h 432000"/>
                <a:gd name="connsiteX3" fmla="*/ 0 w 4059212"/>
                <a:gd name="connsiteY3" fmla="*/ 432000 h 432000"/>
                <a:gd name="connsiteX4" fmla="*/ 0 w 4059212"/>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432000">
                  <a:moveTo>
                    <a:pt x="0" y="0"/>
                  </a:moveTo>
                  <a:lnTo>
                    <a:pt x="4059212" y="0"/>
                  </a:lnTo>
                  <a:lnTo>
                    <a:pt x="4059212" y="432000"/>
                  </a:lnTo>
                  <a:lnTo>
                    <a:pt x="0" y="4320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2400" kern="1200" dirty="0">
                  <a:latin typeface="Calibri" panose="020F0502020204030204" pitchFamily="34" charset="0"/>
                </a:rPr>
                <a:t>Utilities</a:t>
              </a:r>
            </a:p>
          </p:txBody>
        </p:sp>
        <p:sp>
          <p:nvSpPr>
            <p:cNvPr id="10" name="Freeform 9"/>
            <p:cNvSpPr/>
            <p:nvPr/>
          </p:nvSpPr>
          <p:spPr>
            <a:xfrm>
              <a:off x="228600" y="2676653"/>
              <a:ext cx="8683268" cy="3419347"/>
            </a:xfrm>
            <a:custGeom>
              <a:avLst/>
              <a:gdLst>
                <a:gd name="connsiteX0" fmla="*/ 0 w 4059212"/>
                <a:gd name="connsiteY0" fmla="*/ 0 h 3294000"/>
                <a:gd name="connsiteX1" fmla="*/ 4059212 w 4059212"/>
                <a:gd name="connsiteY1" fmla="*/ 0 h 3294000"/>
                <a:gd name="connsiteX2" fmla="*/ 4059212 w 4059212"/>
                <a:gd name="connsiteY2" fmla="*/ 3294000 h 3294000"/>
                <a:gd name="connsiteX3" fmla="*/ 0 w 4059212"/>
                <a:gd name="connsiteY3" fmla="*/ 3294000 h 3294000"/>
                <a:gd name="connsiteX4" fmla="*/ 0 w 4059212"/>
                <a:gd name="connsiteY4" fmla="*/ 0 h 329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3294000">
                  <a:moveTo>
                    <a:pt x="0" y="0"/>
                  </a:moveTo>
                  <a:lnTo>
                    <a:pt x="4059212" y="0"/>
                  </a:lnTo>
                  <a:lnTo>
                    <a:pt x="4059212" y="3294000"/>
                  </a:lnTo>
                  <a:lnTo>
                    <a:pt x="0" y="32940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lvl="1" indent="-285750" algn="l" defTabSz="666750">
                <a:spcBef>
                  <a:spcPts val="600"/>
                </a:spcBef>
                <a:spcAft>
                  <a:spcPts val="600"/>
                </a:spcAft>
                <a:buSzPct val="130000"/>
                <a:buFont typeface="Arial" panose="020B0604020202020204" pitchFamily="34" charset="0"/>
                <a:buChar char="•"/>
              </a:pPr>
              <a:r>
                <a:rPr lang="en-US" sz="2000" dirty="0">
                  <a:latin typeface="Calibri" panose="020F0502020204030204" pitchFamily="34" charset="0"/>
                </a:rPr>
                <a:t>Quantify arrearages, bad debt, disconnects and health benefits to justify expanding low-income program investments </a:t>
              </a:r>
            </a:p>
            <a:p>
              <a:pPr marL="285750" lvl="1" indent="-285750" algn="l" defTabSz="666750">
                <a:spcBef>
                  <a:spcPts val="600"/>
                </a:spcBef>
                <a:spcAft>
                  <a:spcPts val="600"/>
                </a:spcAft>
                <a:buSzPct val="130000"/>
                <a:buFont typeface="Arial" panose="020B0604020202020204" pitchFamily="34" charset="0"/>
                <a:buChar char="•"/>
              </a:pPr>
              <a:r>
                <a:rPr lang="en-US" sz="2000" dirty="0">
                  <a:latin typeface="Calibri" panose="020F0502020204030204" pitchFamily="34" charset="0"/>
                  <a:cs typeface="Arial" panose="020B0604020202020204" pitchFamily="34" charset="0"/>
                </a:rPr>
                <a:t>On-bill financing for owner-occupied housing</a:t>
              </a:r>
              <a:endParaRPr lang="en-US" sz="2000" dirty="0">
                <a:latin typeface="Calibri" panose="020F0502020204030204" pitchFamily="34" charset="0"/>
              </a:endParaRPr>
            </a:p>
            <a:p>
              <a:pPr marL="285750" lvl="1" indent="-285750" algn="l" defTabSz="666750">
                <a:spcBef>
                  <a:spcPts val="600"/>
                </a:spcBef>
                <a:spcAft>
                  <a:spcPts val="600"/>
                </a:spcAft>
                <a:buSzPct val="130000"/>
                <a:buFont typeface="Arial" panose="020B0604020202020204" pitchFamily="34" charset="0"/>
                <a:buChar char="•"/>
              </a:pPr>
              <a:r>
                <a:rPr lang="en-US" sz="2000" kern="1200" dirty="0">
                  <a:latin typeface="Calibri" panose="020F0502020204030204" pitchFamily="34" charset="0"/>
                </a:rPr>
                <a:t>Energy affordability is a material issue for utilities </a:t>
              </a:r>
            </a:p>
            <a:p>
              <a:pPr marL="0" lvl="1" algn="l" defTabSz="666750" rtl="0">
                <a:lnSpc>
                  <a:spcPct val="90000"/>
                </a:lnSpc>
                <a:spcBef>
                  <a:spcPts val="1200"/>
                </a:spcBef>
                <a:spcAft>
                  <a:spcPts val="1200"/>
                </a:spcAft>
                <a:buSzPct val="130000"/>
              </a:pPr>
              <a:r>
                <a:rPr lang="en-US" sz="2000" b="1" i="1" dirty="0">
                  <a:latin typeface="Calibri" panose="020F0502020204030204" pitchFamily="34" charset="0"/>
                </a:rPr>
                <a:t>Core Principle:  Business case for scaling low-income utility programs requires coordinated, cost-shared partnerships.</a:t>
              </a:r>
              <a:endParaRPr lang="en-US" sz="2000" b="1" dirty="0">
                <a:latin typeface="Calibri" panose="020F0502020204030204" pitchFamily="34" charset="0"/>
              </a:endParaRPr>
            </a:p>
          </p:txBody>
        </p:sp>
      </p:grpSp>
      <p:sp>
        <p:nvSpPr>
          <p:cNvPr id="5" name="TextBox 4"/>
          <p:cNvSpPr txBox="1"/>
          <p:nvPr/>
        </p:nvSpPr>
        <p:spPr>
          <a:xfrm>
            <a:off x="152400" y="5344180"/>
            <a:ext cx="6902980" cy="646331"/>
          </a:xfrm>
          <a:prstGeom prst="rect">
            <a:avLst/>
          </a:prstGeom>
          <a:noFill/>
        </p:spPr>
        <p:txBody>
          <a:bodyPr wrap="none" rtlCol="0">
            <a:spAutoFit/>
          </a:bodyPr>
          <a:lstStyle/>
          <a:p>
            <a:pPr algn="l"/>
            <a:r>
              <a:rPr lang="en-US" i="1" dirty="0">
                <a:latin typeface="Calibri" panose="020F0502020204030204" pitchFamily="34" charset="0"/>
              </a:rPr>
              <a:t>*Electric Power Research Institute</a:t>
            </a:r>
          </a:p>
          <a:p>
            <a:pPr algn="l"/>
            <a:r>
              <a:rPr lang="en-US" i="1" dirty="0">
                <a:latin typeface="Calibri" panose="020F0502020204030204" pitchFamily="34" charset="0"/>
              </a:rPr>
              <a:t>**Global Reporting Initiative/Sustainability Accounting Standards Board</a:t>
            </a:r>
          </a:p>
        </p:txBody>
      </p:sp>
    </p:spTree>
    <p:extLst>
      <p:ext uri="{BB962C8B-B14F-4D97-AF65-F5344CB8AC3E}">
        <p14:creationId xmlns:p14="http://schemas.microsoft.com/office/powerpoint/2010/main" val="914578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17436</TotalTime>
  <Words>1098</Words>
  <Application>Microsoft Macintosh PowerPoint</Application>
  <PresentationFormat>On-screen Show (4:3)</PresentationFormat>
  <Paragraphs>148</Paragraphs>
  <Slides>13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ＭＳ Ｐゴシック</vt:lpstr>
      <vt:lpstr>黑体</vt:lpstr>
      <vt:lpstr>Arial</vt:lpstr>
      <vt:lpstr>Arial Black</vt:lpstr>
      <vt:lpstr>Calibri</vt:lpstr>
      <vt:lpstr>Lucida Sans Unicode</vt:lpstr>
      <vt:lpstr>Verdana</vt:lpstr>
      <vt:lpstr>Wingdings 2</vt:lpstr>
      <vt:lpstr>Wingdings 3</vt:lpstr>
      <vt:lpstr>Concourse</vt:lpstr>
      <vt:lpstr>PowerPoint Presentation</vt:lpstr>
      <vt:lpstr>What is an Energy Burden?</vt:lpstr>
      <vt:lpstr>Impetus for Study</vt:lpstr>
      <vt:lpstr>Many Factors Contribute to High Energy Burdens in Georgia</vt:lpstr>
      <vt:lpstr>Electricity Burdens in Low-Income Zip Codes of Atlanta are Growing</vt:lpstr>
      <vt:lpstr>What do these Tier 1 Zip Codes Look Like?</vt:lpstr>
      <vt:lpstr>Solutions: Expanded Partnerships &amp; New Technologies</vt:lpstr>
      <vt:lpstr>Cities: Energy Benchmarking, Green Leases, and “Trusted Contractors”</vt:lpstr>
      <vt:lpstr>Utilities: Treat Affordable Energy as a “Material Issue”</vt:lpstr>
      <vt:lpstr>Public Service Commission: Align  Incentives</vt:lpstr>
      <vt:lpstr>The philanthropic community can promote success across all of these solutions.  Thank you.</vt:lpstr>
      <vt:lpstr>Research Team &amp; Collaborators</vt:lpstr>
      <vt:lpstr>Contact Information</vt:lpstr>
    </vt:vector>
  </TitlesOfParts>
  <Company>Engineering Computer Network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Simmons, Richard A</dc:creator>
  <cp:lastModifiedBy>Marilyn Brown</cp:lastModifiedBy>
  <cp:revision>793</cp:revision>
  <cp:lastPrinted>2018-06-21T16:20:07Z</cp:lastPrinted>
  <dcterms:created xsi:type="dcterms:W3CDTF">2013-01-02T17:48:22Z</dcterms:created>
  <dcterms:modified xsi:type="dcterms:W3CDTF">2018-09-22T19:34:09Z</dcterms:modified>
</cp:coreProperties>
</file>